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88F05CF-D477-4E81-A007-DD51EE81D369}">
          <p14:sldIdLst>
            <p14:sldId id="256"/>
            <p14:sldId id="257"/>
            <p14:sldId id="258"/>
            <p14:sldId id="259"/>
            <p14:sldId id="260"/>
            <p14:sldId id="261"/>
          </p14:sldIdLst>
        </p14:section>
        <p14:section name="Раздел без заголовка" id="{B8D6DF96-A282-4BD7-A8DA-64C6D86A30D4}">
          <p14:sldIdLst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NA RAVILOVA" initials="AR" lastIdx="1" clrIdx="0">
    <p:extLst>
      <p:ext uri="{19B8F6BF-5375-455C-9EA6-DF929625EA0E}">
        <p15:presenceInfo xmlns:p15="http://schemas.microsoft.com/office/powerpoint/2012/main" userId="a40d101ad060337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1111"/>
    <a:srgbClr val="491010"/>
    <a:srgbClr val="B99B9B"/>
    <a:srgbClr val="4B1120"/>
    <a:srgbClr val="E5DDC6"/>
    <a:srgbClr val="43261E"/>
    <a:srgbClr val="60091A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3F218-F939-4D3F-96C5-970D0C50CA42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B77D3-9CD4-4173-81B3-868D927AC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703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F0838-E122-43A6-8172-B078A3262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2B5519-592C-4FDF-A92E-4DF443B530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F11FFD-0C5D-4130-A914-F38A38BE8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F614F-93FA-4DD8-8EC6-31080567836A}" type="datetime1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C18555-0D84-48C0-9883-C347054D8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6E3058-B6CF-4EC0-B921-B49CBA65E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3BFE-F67A-4869-9A75-F51F82AB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539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5D8104-453B-4B67-948D-594D9CEAF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B8047EF-EDDC-474F-8DA1-1130C7D27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1B0075-3937-4BA0-9BB9-2786F271E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DAE10-A6DA-4BC8-B4B8-2182D52D7D1A}" type="datetime1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F06C13-0F25-4396-8595-E50C30B60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531D67-7192-4EA1-9193-E5C416285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3BFE-F67A-4869-9A75-F51F82AB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788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B8BBA45-DABD-45EF-98D9-C416033E5F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F5083E-D522-4D4E-B468-0433AC0CE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328C55-5B4A-4628-AFD1-0D85D175E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F5FC-D463-49F1-A955-862169358BB5}" type="datetime1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CBA727-C0DC-4D36-9815-D633B3357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F46A57-4245-4491-A300-5B24BADC1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3BFE-F67A-4869-9A75-F51F82AB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720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5455C1-CE19-4F82-A9AD-54C49B0F9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86C514-4383-4F56-A5A0-07C747A81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F46BC3-8EA7-4E2D-9A1D-E1779ABA1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C7B6C-CBCD-4D1F-BD1C-57DDDB973163}" type="datetime1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B5FE29-8203-4CB2-A778-7BB9CB7C8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D54FD9-81FB-48A6-B912-14D558605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3BFE-F67A-4869-9A75-F51F82AB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50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C1A7A-BC6D-4863-A25A-C94D9483B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2A61259-16E4-49AA-AEC6-388C80E2F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737E5E-25EB-42AF-9D47-B12A1EFC6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75405-9ABA-4758-A3A2-A94DE63CF7E9}" type="datetime1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D78354-16DC-47A7-A41C-FB4C863EB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35C564-6CD6-4D5E-80F8-6924987B3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3BFE-F67A-4869-9A75-F51F82AB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280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4C8628-C6D3-4F3D-9C11-DC3090D4D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B3C14D-F195-47F0-978D-BF476FCE7D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640ABB-BD48-4758-BACA-595A4DBE22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274B28-ED9F-4DB3-9ED8-137D6D9FA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31655-4382-452D-A2AC-EB7E07B65326}" type="datetime1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D91142-F4FE-4B69-9EE5-7E2A361C0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3BE205-E4B3-4C9E-92F8-AE57DBB5D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3BFE-F67A-4869-9A75-F51F82AB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56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D641A9-8070-4FDF-B679-CBDE1F31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97DF5A-A7CF-4179-B10E-0917F20D84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578494-7DF0-42A7-A830-1B97F6A0C6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0AD60D-6736-4BBA-90B9-36D256024D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56B3A32-275C-4B33-8882-52DB2DDDF3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4D6EB02-7CA1-42B0-AAAF-910E734E7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577E5-CE7A-483E-B689-5E49449B6A71}" type="datetime1">
              <a:rPr lang="ru-RU" smtClean="0"/>
              <a:t>30.10.2025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C6499E9-6CDE-4015-986B-DFDB32E23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86754E4-FBC6-480F-A98F-D33A181C4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3BFE-F67A-4869-9A75-F51F82AB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213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E8715D-3494-4189-AF0C-E651F5BC0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05C47C7-C979-4BA0-8B70-7507559EC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16AB-DA46-458B-8FCC-D6922091209C}" type="datetime1">
              <a:rPr lang="ru-RU" smtClean="0"/>
              <a:t>30.10.2025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AB54F97-FDFE-4900-BAE9-29D08211D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B3BCD73-7B13-4780-AFBC-28DC9ADD3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3BFE-F67A-4869-9A75-F51F82AB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273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C2434B9-A590-4DE4-A450-2209949EC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3CFE6-7139-422C-8B2A-433E2EDE88D8}" type="datetime1">
              <a:rPr lang="ru-RU" smtClean="0"/>
              <a:t>30.10.2025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DAE9FFB-C424-4C96-A60A-68CA2E0DE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2C8E8B8-F98F-45A0-8212-30FD6CE9C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3BFE-F67A-4869-9A75-F51F82AB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20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F6153A-30C0-4358-8B32-F4C6FD1D2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931C87-7FDC-4A7D-924B-F9AE5444D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E2AD91E-BA0E-4883-AE3D-7D782ACE33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AECFCE-858A-4831-9A13-7103954BB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322ED-4BC5-4E91-8407-F38F33B7ADCC}" type="datetime1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EAFA15-40A5-4D59-8B3C-A71B9FDFB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F4FF54-4D32-43B4-BF3E-A19B52672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3BFE-F67A-4869-9A75-F51F82AB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18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F263CF-3315-4212-ADBC-5A40323EE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0C95A55-6853-488B-A510-69DDC121A3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DAB062-89D5-4415-8ED5-AF61D34F6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3364DC-60B3-478D-8CC6-127F9C07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DC33A-545F-4F98-811D-D92D0C723077}" type="datetime1">
              <a:rPr lang="ru-RU" smtClean="0"/>
              <a:t>30.10.2025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B6E3C4-CCC6-4013-8AFE-99501123A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739A5C-E7FA-44F4-81FC-AF4E652FE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23BFE-F67A-4869-9A75-F51F82AB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192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2A85F9-6A3E-4CC6-8F7A-FE7732F46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049CBE-C44D-43B3-9B41-04D626B64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9EE3B9-4FF4-4A0E-8B66-497EF981EE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19326-122B-4469-ADD2-82562B156B3A}" type="datetime1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2697C9-50F1-45D6-AEB7-EB93021825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5AD9E8-1A4B-45C6-B7F4-4B30DCE4A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23BFE-F67A-4869-9A75-F51F82ABC1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376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E1A905D-59AE-45BA-BADE-AF5F24343410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35" y="4233538"/>
            <a:ext cx="3307877" cy="226825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ED1298-8E93-4455-BF49-71D981DF7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6971"/>
            <a:ext cx="9144000" cy="1112992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5400" u="sng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5400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 ПУТЬ К </a:t>
            </a:r>
            <a:r>
              <a:rPr lang="ru-RU" sz="5400" u="sng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5400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СПЕХУ»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9E9571-4F0E-427B-812B-8148E3F213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552712"/>
          </a:xfrm>
        </p:spPr>
        <p:txBody>
          <a:bodyPr>
            <a:norm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ценности профессионального развития в инклюзивной среде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CF3CA2-ACC7-48B1-BD50-35C0B175DA40}"/>
              </a:ext>
            </a:extLst>
          </p:cNvPr>
          <p:cNvSpPr txBox="1"/>
          <p:nvPr/>
        </p:nvSpPr>
        <p:spPr>
          <a:xfrm>
            <a:off x="4731798" y="4970481"/>
            <a:ext cx="72352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 работу студентка 4 курса </a:t>
            </a:r>
          </a:p>
          <a:p>
            <a:pPr marL="0" indent="0" algn="r">
              <a:buNone/>
            </a:pP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Равилова Алина Альбертовна</a:t>
            </a:r>
          </a:p>
          <a:p>
            <a:pPr marL="0" indent="0" algn="r">
              <a:buNone/>
            </a:pP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Специальность: «Информационные системы и программирование»</a:t>
            </a:r>
          </a:p>
          <a:p>
            <a:pPr marL="0" indent="0">
              <a:buNone/>
            </a:pPr>
            <a:endParaRPr lang="ru-RU" sz="1800" i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921E31-5A28-4517-8FE4-1B455B1A59FD}"/>
              </a:ext>
            </a:extLst>
          </p:cNvPr>
          <p:cNvSpPr txBox="1"/>
          <p:nvPr/>
        </p:nvSpPr>
        <p:spPr>
          <a:xfrm>
            <a:off x="2174474" y="687190"/>
            <a:ext cx="78430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«ГБПОУ РМ «САРАНСКИЙ ПОЛИТЕХНИЧЕСКИЙ ТЕХНИКУМ» </a:t>
            </a:r>
          </a:p>
        </p:txBody>
      </p:sp>
    </p:spTree>
    <p:extLst>
      <p:ext uri="{BB962C8B-B14F-4D97-AF65-F5344CB8AC3E}">
        <p14:creationId xmlns:p14="http://schemas.microsoft.com/office/powerpoint/2010/main" val="2681404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736D1F8-DDC8-425E-BFFA-D95F6DFB6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442" y="2717076"/>
            <a:ext cx="5730558" cy="386065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4BAC3-71F1-49F4-962C-D9586F76C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439" y="26706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u="sng" dirty="0">
                <a:solidFill>
                  <a:srgbClr val="491010"/>
                </a:solidFill>
              </a:rPr>
              <a:t>У</a:t>
            </a:r>
            <a:r>
              <a:rPr lang="ru-RU" sz="4000" dirty="0">
                <a:solidFill>
                  <a:srgbClr val="211111"/>
                </a:solidFill>
              </a:rPr>
              <a:t>СТОЙЧИВАЯ </a:t>
            </a:r>
            <a:r>
              <a:rPr lang="ru-RU" sz="4000" u="sng" dirty="0">
                <a:solidFill>
                  <a:srgbClr val="491010"/>
                </a:solidFill>
              </a:rPr>
              <a:t>М</a:t>
            </a:r>
            <a:r>
              <a:rPr lang="ru-RU" sz="4000" dirty="0">
                <a:solidFill>
                  <a:srgbClr val="211111"/>
                </a:solidFill>
              </a:rPr>
              <a:t>ОТИВАЦИЯ: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A17AA0-4ADC-4021-A37D-9E8CB9466D60}"/>
              </a:ext>
            </a:extLst>
          </p:cNvPr>
          <p:cNvSpPr txBox="1"/>
          <p:nvPr/>
        </p:nvSpPr>
        <p:spPr>
          <a:xfrm>
            <a:off x="5426476" y="1192520"/>
            <a:ext cx="44987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желания к уверенному 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действию!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722782-2D02-44C4-A83C-0962A0B41C6C}"/>
              </a:ext>
            </a:extLst>
          </p:cNvPr>
          <p:cNvSpPr txBox="1"/>
          <p:nvPr/>
        </p:nvSpPr>
        <p:spPr>
          <a:xfrm>
            <a:off x="385439" y="1793746"/>
            <a:ext cx="113419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эти ценности, которые я развила – моя возросшая уверенность в себе, стремление к независимости, отточенные профессиональные компетенции и мощная поддержка инклюзивной среды –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слились воедино, сформировав во мне сильное, непоколебимое желание и полную готовность к трудовой деятельности.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8565C8-575F-4DA2-959C-DC99BB2A7650}"/>
              </a:ext>
            </a:extLst>
          </p:cNvPr>
          <p:cNvSpPr txBox="1"/>
          <p:nvPr/>
        </p:nvSpPr>
        <p:spPr>
          <a:xfrm>
            <a:off x="385439" y="3351536"/>
            <a:ext cx="670781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меня это уже не просто смутное желание "найти работу". Это четкое осознание моих целей, моих сильных сторон и того, как я могу быть полезной обществу, принося реальную пользу.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мотивация не просто сильна, она устойчива и проактивна. Я не жду, пока мне предложат работу; я активно ищу возможности, постоянно учусь и готова с энтузиазмом принимать вызовы профессионального мира.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двигаюсь вперед!</a:t>
            </a:r>
            <a:endParaRPr lang="ru-RU" i="1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7E4666C3-F422-49E7-9F8A-805E821AA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4281" y="6344113"/>
            <a:ext cx="2743200" cy="365125"/>
          </a:xfrm>
        </p:spPr>
        <p:txBody>
          <a:bodyPr/>
          <a:lstStyle/>
          <a:p>
            <a:fld id="{5BF23BFE-F67A-4869-9A75-F51F82ABC134}" type="slidenum">
              <a:rPr lang="ru-RU" smtClean="0">
                <a:solidFill>
                  <a:srgbClr val="211111"/>
                </a:solidFill>
              </a:rPr>
              <a:t>10</a:t>
            </a:fld>
            <a:endParaRPr lang="ru-RU" dirty="0">
              <a:solidFill>
                <a:srgbClr val="2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79481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D04477A-00D5-469A-86E7-C0D48298DC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369" y="2417997"/>
            <a:ext cx="2597490" cy="276383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7531D3-2BF1-40B7-8D61-5F3ED1F03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418" y="134305"/>
            <a:ext cx="10515600" cy="1325563"/>
          </a:xfrm>
        </p:spPr>
        <p:txBody>
          <a:bodyPr/>
          <a:lstStyle/>
          <a:p>
            <a:r>
              <a:rPr lang="ru-RU" u="sng" dirty="0">
                <a:solidFill>
                  <a:srgbClr val="491010"/>
                </a:solidFill>
              </a:rPr>
              <a:t>З</a:t>
            </a:r>
            <a:r>
              <a:rPr lang="ru-RU" dirty="0">
                <a:solidFill>
                  <a:srgbClr val="211111"/>
                </a:solidFill>
              </a:rPr>
              <a:t>НАЧИМОСТЬ </a:t>
            </a:r>
            <a:r>
              <a:rPr lang="ru-RU" u="sng" dirty="0">
                <a:solidFill>
                  <a:srgbClr val="491010"/>
                </a:solidFill>
              </a:rPr>
              <a:t>К</a:t>
            </a:r>
            <a:r>
              <a:rPr lang="ru-RU" dirty="0">
                <a:solidFill>
                  <a:srgbClr val="211111"/>
                </a:solidFill>
              </a:rPr>
              <a:t>ОНКУРСА: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11826B-4F0F-4737-AE67-21A86EBF4540}"/>
              </a:ext>
            </a:extLst>
          </p:cNvPr>
          <p:cNvSpPr txBox="1"/>
          <p:nvPr/>
        </p:nvSpPr>
        <p:spPr>
          <a:xfrm>
            <a:off x="5470865" y="973869"/>
            <a:ext cx="60945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ои личные </a:t>
            </a:r>
            <a:r>
              <a:rPr lang="ru-RU" sz="2000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обеды – 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польза для всех!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791225-2F17-4584-88A8-8C55AA334C8E}"/>
              </a:ext>
            </a:extLst>
          </p:cNvPr>
          <p:cNvSpPr txBox="1"/>
          <p:nvPr/>
        </p:nvSpPr>
        <p:spPr>
          <a:xfrm>
            <a:off x="314419" y="1575095"/>
            <a:ext cx="105155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меня лично: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стал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бесценным опытом личностного роста,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значительного улучшения навыков, повышения самооценки, расширения круга профессиональных контактов и, самое главное,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открыл реальные перспективы трудоустройства.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CF6550-E407-4155-B58F-7B7CC95D9392}"/>
              </a:ext>
            </a:extLst>
          </p:cNvPr>
          <p:cNvSpPr txBox="1"/>
          <p:nvPr/>
        </p:nvSpPr>
        <p:spPr>
          <a:xfrm>
            <a:off x="314417" y="2699542"/>
            <a:ext cx="71694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моего колледжа: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Подобные конкурсы демонстрируют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высокое качество образования, способствуют развитию инклюзивных практик и привлекают талантливых студентов.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55334F-832D-40CF-92E9-D95D35D8AF78}"/>
              </a:ext>
            </a:extLst>
          </p:cNvPr>
          <p:cNvSpPr txBox="1"/>
          <p:nvPr/>
        </p:nvSpPr>
        <p:spPr>
          <a:xfrm>
            <a:off x="314417" y="3823989"/>
            <a:ext cx="90707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работодателей: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получают доступ к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высокомотивированным, квалифицированным специалистам, часто обладающим уникальным опытом и нестандартным подходом к решению задач, сформированным благодаря преодолению жизненных трудностей.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 взаимовыгодное сотрудничество.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7B5DC9-8CB4-428C-9A53-5E20230A6F9C}"/>
              </a:ext>
            </a:extLst>
          </p:cNvPr>
          <p:cNvSpPr txBox="1"/>
          <p:nvPr/>
        </p:nvSpPr>
        <p:spPr>
          <a:xfrm>
            <a:off x="314417" y="5225435"/>
            <a:ext cx="115032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общества: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инициативы способствуют сокращению социальной исключенности, повышают экономическую активность граждан с инвалидностью и помогают формировать более справедливое, гуманное и инклюзивное общество.</a:t>
            </a:r>
            <a:endParaRPr lang="ru-RU" u="sng" dirty="0"/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DC8E5312-97EB-4D54-93E7-902FA363E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2037" y="6358570"/>
            <a:ext cx="2743200" cy="365125"/>
          </a:xfrm>
        </p:spPr>
        <p:txBody>
          <a:bodyPr/>
          <a:lstStyle/>
          <a:p>
            <a:fld id="{5BF23BFE-F67A-4869-9A75-F51F82ABC134}" type="slidenum">
              <a:rPr lang="ru-RU" smtClean="0">
                <a:solidFill>
                  <a:srgbClr val="211111"/>
                </a:solidFill>
              </a:rPr>
              <a:t>11</a:t>
            </a:fld>
            <a:endParaRPr lang="ru-RU" dirty="0">
              <a:solidFill>
                <a:srgbClr val="2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849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15A62D2-098E-45E3-98FD-3D7537AF2E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3" r="19734"/>
          <a:stretch/>
        </p:blipFill>
        <p:spPr>
          <a:xfrm>
            <a:off x="9028221" y="2523312"/>
            <a:ext cx="2743200" cy="296216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832E27A-DEFA-4435-B9F1-1236628EC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940" y="2408644"/>
            <a:ext cx="2807852" cy="3191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A597C3-E427-4B9B-8BE5-DB08A425E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486" y="243683"/>
            <a:ext cx="10515600" cy="1325563"/>
          </a:xfrm>
        </p:spPr>
        <p:txBody>
          <a:bodyPr/>
          <a:lstStyle/>
          <a:p>
            <a:r>
              <a:rPr lang="ru-RU" u="sng" dirty="0">
                <a:solidFill>
                  <a:srgbClr val="491010"/>
                </a:solidFill>
              </a:rPr>
              <a:t>З</a:t>
            </a:r>
            <a:r>
              <a:rPr lang="ru-RU" dirty="0">
                <a:solidFill>
                  <a:srgbClr val="211111"/>
                </a:solidFill>
              </a:rPr>
              <a:t>АКЛЮЧЕНИЕ: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3033B5-2370-4F6C-B218-C746EEFA1887}"/>
              </a:ext>
            </a:extLst>
          </p:cNvPr>
          <p:cNvSpPr txBox="1"/>
          <p:nvPr/>
        </p:nvSpPr>
        <p:spPr>
          <a:xfrm>
            <a:off x="2653683" y="1050403"/>
            <a:ext cx="34423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ерьте в себя, как </a:t>
            </a:r>
            <a:r>
              <a:rPr lang="ru-RU" sz="2000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верю!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C168AE-C873-4C26-9FA5-CD9584D0C4ED}"/>
              </a:ext>
            </a:extLst>
          </p:cNvPr>
          <p:cNvSpPr txBox="1"/>
          <p:nvPr/>
        </p:nvSpPr>
        <p:spPr>
          <a:xfrm>
            <a:off x="318486" y="1731890"/>
            <a:ext cx="112313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ое участие в конкурсе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оя история </a:t>
            </a:r>
            <a:r>
              <a:rPr lang="ru-RU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спеха»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весь путь обучения в колледже стали для меня по-настоящему трансформационным опытом. Они убедительно доказали мне, что профессиональное развитие в инклюзивной среде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 просто возможность, а реальный, эффективный путь к успеху для каждого студента с инвалидностью.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5C3CC9-F927-4C9B-9BA7-853BA588827F}"/>
              </a:ext>
            </a:extLst>
          </p:cNvPr>
          <p:cNvSpPr txBox="1"/>
          <p:nvPr/>
        </p:nvSpPr>
        <p:spPr>
          <a:xfrm>
            <a:off x="318486" y="3532384"/>
            <a:ext cx="64729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искренне призываю всех своих сверстников с инвалидностью: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бойтесь мечтать масштабно, активно участвуйте в подобных проектах и смело стройте свою профессиональную жизнь.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Ваша сила и потенциал огромны!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9E97FD-FF9A-4650-A159-4DD10919A554}"/>
              </a:ext>
            </a:extLst>
          </p:cNvPr>
          <p:cNvSpPr txBox="1"/>
          <p:nvPr/>
        </p:nvSpPr>
        <p:spPr>
          <a:xfrm>
            <a:off x="318486" y="5367367"/>
            <a:ext cx="112313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месте, поддерживая и развивая такие инклюзивные инициативы, мы можем разрушить барьеры и создать будущее, где талант и стремление каждого человека будут признаны и реализованы в полной мере.</a:t>
            </a:r>
          </a:p>
        </p:txBody>
      </p:sp>
      <p:sp>
        <p:nvSpPr>
          <p:cNvPr id="19" name="Номер слайда 18">
            <a:extLst>
              <a:ext uri="{FF2B5EF4-FFF2-40B4-BE49-F238E27FC236}">
                <a16:creationId xmlns:a16="http://schemas.microsoft.com/office/drawing/2014/main" id="{AA14B427-9D0C-407F-A969-D7F136949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792" y="6347472"/>
            <a:ext cx="2743200" cy="365125"/>
          </a:xfrm>
        </p:spPr>
        <p:txBody>
          <a:bodyPr/>
          <a:lstStyle/>
          <a:p>
            <a:fld id="{5BF23BFE-F67A-4869-9A75-F51F82ABC134}" type="slidenum">
              <a:rPr lang="ru-RU" smtClean="0">
                <a:solidFill>
                  <a:srgbClr val="211111"/>
                </a:solidFill>
              </a:rPr>
              <a:t>12</a:t>
            </a:fld>
            <a:endParaRPr lang="ru-RU" dirty="0">
              <a:solidFill>
                <a:srgbClr val="2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41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1B96FB-EAF9-4C3C-B8FF-85D729B2C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4638" y="2382259"/>
            <a:ext cx="7222724" cy="1325563"/>
          </a:xfrm>
        </p:spPr>
        <p:txBody>
          <a:bodyPr/>
          <a:lstStyle/>
          <a:p>
            <a:pPr algn="ctr"/>
            <a:r>
              <a:rPr lang="ru-RU" u="sng" dirty="0">
                <a:solidFill>
                  <a:srgbClr val="491010"/>
                </a:solidFill>
              </a:rPr>
              <a:t>С</a:t>
            </a:r>
            <a:r>
              <a:rPr lang="ru-RU" dirty="0"/>
              <a:t>ПАСИБО З</a:t>
            </a:r>
            <a:r>
              <a:rPr lang="ru-RU" u="sng" dirty="0">
                <a:solidFill>
                  <a:srgbClr val="491010"/>
                </a:solidFill>
              </a:rPr>
              <a:t>А</a:t>
            </a:r>
            <a:r>
              <a:rPr lang="ru-RU" dirty="0"/>
              <a:t> ВНИМАНИ</a:t>
            </a:r>
            <a:r>
              <a:rPr lang="ru-RU" u="sng" dirty="0">
                <a:solidFill>
                  <a:srgbClr val="491010"/>
                </a:solidFill>
              </a:rPr>
              <a:t>Е</a:t>
            </a:r>
            <a:r>
              <a:rPr lang="ru-RU" dirty="0"/>
              <a:t>!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B3EF294F-1B47-4CED-83F2-C940E640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160" y="6399088"/>
            <a:ext cx="2743200" cy="365125"/>
          </a:xfrm>
        </p:spPr>
        <p:txBody>
          <a:bodyPr/>
          <a:lstStyle/>
          <a:p>
            <a:fld id="{5BF23BFE-F67A-4869-9A75-F51F82ABC134}" type="slidenum">
              <a:rPr lang="ru-RU" smtClean="0">
                <a:solidFill>
                  <a:srgbClr val="211111"/>
                </a:solidFill>
              </a:rPr>
              <a:t>13</a:t>
            </a:fld>
            <a:endParaRPr lang="ru-RU" dirty="0">
              <a:solidFill>
                <a:srgbClr val="21111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20C6B7-EA7A-4C37-9582-66737B12C196}"/>
              </a:ext>
            </a:extLst>
          </p:cNvPr>
          <p:cNvSpPr txBox="1"/>
          <p:nvPr/>
        </p:nvSpPr>
        <p:spPr>
          <a:xfrm>
            <a:off x="2662561" y="563456"/>
            <a:ext cx="68668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«ГБПОУ РМ «САРАНСКИЙ ПОЛИТЕХНИЧЕСКИЙ ТЕХНИКУМ»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512067-EFE2-4AED-87B9-1F774F90126E}"/>
              </a:ext>
            </a:extLst>
          </p:cNvPr>
          <p:cNvSpPr txBox="1"/>
          <p:nvPr/>
        </p:nvSpPr>
        <p:spPr>
          <a:xfrm>
            <a:off x="4034161" y="5157293"/>
            <a:ext cx="79321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Выполнила: с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тудентка 4 курса Равилова Алина Альбертовна</a:t>
            </a:r>
          </a:p>
          <a:p>
            <a:pPr marL="0" indent="0" algn="r">
              <a:buNone/>
            </a:pP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Специальность: «Информационные системы и программирование»</a:t>
            </a:r>
          </a:p>
          <a:p>
            <a:pPr marL="0" indent="0" algn="r">
              <a:buNone/>
            </a:pP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: Сивова Марина Викторовна</a:t>
            </a:r>
            <a:endParaRPr lang="ru-RU" sz="18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5072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0348DCC-ED3E-4C5E-BCE2-E1E2D8318B8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7" t="14240" r="16866" b="21906"/>
          <a:stretch/>
        </p:blipFill>
        <p:spPr>
          <a:xfrm>
            <a:off x="589625" y="3514251"/>
            <a:ext cx="3192261" cy="200529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C9155B7-AC66-48DC-86CF-656E3209EB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2" b="11384"/>
          <a:stretch/>
        </p:blipFill>
        <p:spPr>
          <a:xfrm>
            <a:off x="4048335" y="3335831"/>
            <a:ext cx="4232873" cy="236366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2E61ACB-82C6-45B8-81D5-0DB1A47AB6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4079">
            <a:off x="8670858" y="2389720"/>
            <a:ext cx="2612419" cy="343346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ABFA76-A87A-4D0E-B334-B601C4096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626" y="329614"/>
            <a:ext cx="10515600" cy="1325563"/>
          </a:xfrm>
        </p:spPr>
        <p:txBody>
          <a:bodyPr/>
          <a:lstStyle/>
          <a:p>
            <a:r>
              <a:rPr lang="ru-RU" u="sng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КТУАЛЬНОСТЬ:</a:t>
            </a:r>
            <a:endParaRPr lang="ru-RU" i="1" dirty="0">
              <a:solidFill>
                <a:srgbClr val="2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592CD-526A-4A6C-B4F6-4CCBA9E84028}"/>
              </a:ext>
            </a:extLst>
          </p:cNvPr>
          <p:cNvSpPr txBox="1"/>
          <p:nvPr/>
        </p:nvSpPr>
        <p:spPr>
          <a:xfrm>
            <a:off x="3359459" y="1169177"/>
            <a:ext cx="47813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ечта о равных возможностях</a:t>
            </a:r>
            <a:endParaRPr lang="ru-RU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FC32BB-4C84-4964-9709-CC741293566C}"/>
              </a:ext>
            </a:extLst>
          </p:cNvPr>
          <p:cNvSpPr txBox="1"/>
          <p:nvPr/>
        </p:nvSpPr>
        <p:spPr>
          <a:xfrm>
            <a:off x="589626" y="1848409"/>
            <a:ext cx="108625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меня, как студентки с инвалидностью, получение качественного СПО и дальнейшее трудоустройство – это не просто право, это главная цель.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DE5015-6F4C-4817-A29E-D43241F011ED}"/>
              </a:ext>
            </a:extLst>
          </p:cNvPr>
          <p:cNvSpPr txBox="1"/>
          <p:nvPr/>
        </p:nvSpPr>
        <p:spPr>
          <a:xfrm>
            <a:off x="589625" y="2687972"/>
            <a:ext cx="68143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сожалению, многие до сих пор сталкиваются с барьерами: от стереотипов до недостатка доступной среды.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B3BD01-9A4F-4BB8-9034-F2A10BFAAF02}"/>
              </a:ext>
            </a:extLst>
          </p:cNvPr>
          <p:cNvSpPr txBox="1"/>
          <p:nvPr/>
        </p:nvSpPr>
        <p:spPr>
          <a:xfrm>
            <a:off x="589625" y="5699492"/>
            <a:ext cx="93356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поэтому инклюзивная среда в колледже и целенаправленное профессиональное развитие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 "бонус", а жизненная необходимость для нашей успешной интеграции.</a:t>
            </a: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4DEA1A92-F89B-4C76-9861-72D57B5F3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5404" y="6345823"/>
            <a:ext cx="2743200" cy="365125"/>
          </a:xfrm>
        </p:spPr>
        <p:txBody>
          <a:bodyPr/>
          <a:lstStyle/>
          <a:p>
            <a:fld id="{5BF23BFE-F67A-4869-9A75-F51F82ABC134}" type="slidenum">
              <a:rPr lang="ru-RU" smtClean="0">
                <a:solidFill>
                  <a:srgbClr val="211111"/>
                </a:solidFill>
              </a:rPr>
              <a:t>2</a:t>
            </a:fld>
            <a:endParaRPr lang="ru-RU" dirty="0">
              <a:solidFill>
                <a:srgbClr val="2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27302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DF9E685-3395-456B-BDF7-6EB741207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431" y="2336491"/>
            <a:ext cx="4009328" cy="28934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52F25F-18F1-4686-A02A-D8E8B3688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02" y="365125"/>
            <a:ext cx="10515600" cy="1325563"/>
          </a:xfrm>
        </p:spPr>
        <p:txBody>
          <a:bodyPr/>
          <a:lstStyle/>
          <a:p>
            <a:r>
              <a:rPr lang="ru-RU" u="sng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ЕЛЬ: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56ABCD-79AE-458B-A87D-49DB5E70E9AF}"/>
              </a:ext>
            </a:extLst>
          </p:cNvPr>
          <p:cNvSpPr txBox="1"/>
          <p:nvPr/>
        </p:nvSpPr>
        <p:spPr>
          <a:xfrm>
            <a:off x="1369381" y="1290578"/>
            <a:ext cx="40815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поделиться опытом и вдохновить!</a:t>
            </a:r>
            <a:endParaRPr lang="ru-RU" sz="20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7BF1CD-B7FB-439B-BD5A-ECD6B7CFFF0A}"/>
              </a:ext>
            </a:extLst>
          </p:cNvPr>
          <p:cNvSpPr txBox="1"/>
          <p:nvPr/>
        </p:nvSpPr>
        <p:spPr>
          <a:xfrm>
            <a:off x="678402" y="1878857"/>
            <a:ext cx="105155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призму моего личного опыта я хочу раскрыть ключевые ценности, которые формируются и укрепляются в процессе профессионального развития в инклюзивной среде колледжа.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E6D41A-9439-4EC3-AC66-92AA6B57DC9F}"/>
              </a:ext>
            </a:extLst>
          </p:cNvPr>
          <p:cNvSpPr txBox="1"/>
          <p:nvPr/>
        </p:nvSpPr>
        <p:spPr>
          <a:xfrm>
            <a:off x="678401" y="3000420"/>
            <a:ext cx="394686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расскажу, как участие в конкурсе «</a:t>
            </a:r>
            <a:r>
              <a:rPr lang="ru-RU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оя история </a:t>
            </a:r>
            <a:r>
              <a:rPr lang="ru-RU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спеха» стало для меня мощным катализатором, помогая мне развивать эти ценности и совершенствовать свои компетенции.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06139E-5B9A-4E85-BB13-4B34FAB475EB}"/>
              </a:ext>
            </a:extLst>
          </p:cNvPr>
          <p:cNvSpPr txBox="1"/>
          <p:nvPr/>
        </p:nvSpPr>
        <p:spPr>
          <a:xfrm>
            <a:off x="678402" y="5229979"/>
            <a:ext cx="100813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</a:t>
            </a:r>
            <a:r>
              <a:rPr lang="ru-RU" i="1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цель </a:t>
            </a:r>
            <a:r>
              <a:rPr lang="ru-RU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вдохновить других студентов с инвалидностью активно участвовать в своей профессиональной жизни, использовать все возможности и по-настоящему поверить в свой безграничный потенциал.</a:t>
            </a: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FF4C2104-7C86-4FCC-AFF3-4B17861AE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4256" y="6310312"/>
            <a:ext cx="2743200" cy="365125"/>
          </a:xfrm>
        </p:spPr>
        <p:txBody>
          <a:bodyPr/>
          <a:lstStyle/>
          <a:p>
            <a:fld id="{5BF23BFE-F67A-4869-9A75-F51F82ABC134}" type="slidenum">
              <a:rPr lang="ru-RU" smtClean="0">
                <a:solidFill>
                  <a:srgbClr val="211111"/>
                </a:solidFill>
              </a:rPr>
              <a:t>3</a:t>
            </a:fld>
            <a:endParaRPr lang="ru-RU" dirty="0">
              <a:solidFill>
                <a:srgbClr val="211111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A662209-A6ED-41D5-A5AA-91A4AFC808BE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174" y="2773427"/>
            <a:ext cx="2994562" cy="229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676723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86E794B-A8AC-4F11-A182-2CDED827C0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157" y="3190243"/>
            <a:ext cx="3611632" cy="264638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310DE8-524E-4249-90BC-7DAE3C876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849" y="338492"/>
            <a:ext cx="10515600" cy="1325563"/>
          </a:xfrm>
        </p:spPr>
        <p:txBody>
          <a:bodyPr/>
          <a:lstStyle/>
          <a:p>
            <a:r>
              <a:rPr lang="ru-RU" u="sng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ЕЛЬ КОНКУ</a:t>
            </a:r>
            <a:r>
              <a:rPr lang="ru-RU" u="sng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2AEC28-1E27-466A-94C8-605CFEE37FBC}"/>
              </a:ext>
            </a:extLst>
          </p:cNvPr>
          <p:cNvSpPr txBox="1"/>
          <p:nvPr/>
        </p:nvSpPr>
        <p:spPr>
          <a:xfrm>
            <a:off x="2905217" y="1195303"/>
            <a:ext cx="54397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 к моему профессиональному будущему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461BD5-0EF9-4B3C-A60A-F7364E609C11}"/>
              </a:ext>
            </a:extLst>
          </p:cNvPr>
          <p:cNvSpPr txBox="1"/>
          <p:nvPr/>
        </p:nvSpPr>
        <p:spPr>
          <a:xfrm>
            <a:off x="500848" y="1810044"/>
            <a:ext cx="112709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конкурса: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«Совершенствование личностных и профессиональных компетенций у студентов или выпускников СПО с инвалидностью, необходимых для формирования устойчивой мотивации к трудовой деятельности».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E20BD7-823F-44DB-90C2-ADA10779D6EC}"/>
              </a:ext>
            </a:extLst>
          </p:cNvPr>
          <p:cNvSpPr txBox="1"/>
          <p:nvPr/>
        </p:nvSpPr>
        <p:spPr>
          <a:xfrm>
            <a:off x="500848" y="3212275"/>
            <a:ext cx="735589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меня эта формулировка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просто набор слов, а глубоко личная миссия.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Она означает, что конкурс помог мне стать не только более квалифицированным специалистом в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сфере,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и более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уверенным в себе человеком, который четко понимает свои цели и знает, как их достичь в работе.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11984B-6B47-42EA-91BF-9A243F9F1980}"/>
              </a:ext>
            </a:extLst>
          </p:cNvPr>
          <p:cNvSpPr txBox="1"/>
          <p:nvPr/>
        </p:nvSpPr>
        <p:spPr>
          <a:xfrm>
            <a:off x="500848" y="5168505"/>
            <a:ext cx="74801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шанс доказать себе и окружающим, что мои возможности не ограничены, и что я способна на многое.</a:t>
            </a: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DA97697B-44ED-4CFA-9B5F-024C4D6ED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649" y="6336945"/>
            <a:ext cx="2743200" cy="365125"/>
          </a:xfrm>
        </p:spPr>
        <p:txBody>
          <a:bodyPr/>
          <a:lstStyle/>
          <a:p>
            <a:fld id="{5BF23BFE-F67A-4869-9A75-F51F82ABC134}" type="slidenum">
              <a:rPr lang="ru-RU" smtClean="0">
                <a:solidFill>
                  <a:srgbClr val="211111"/>
                </a:solidFill>
              </a:rPr>
              <a:t>4</a:t>
            </a:fld>
            <a:endParaRPr lang="ru-RU" dirty="0">
              <a:solidFill>
                <a:srgbClr val="2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706907"/>
      </p:ext>
    </p:extLst>
  </p:cSld>
  <p:clrMapOvr>
    <a:masterClrMapping/>
  </p:clrMapOvr>
  <p:transition spd="med">
    <p:pull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A4BC7D9-DC8B-4A75-8F79-4D0E0379B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827" y="160285"/>
            <a:ext cx="10515600" cy="1325563"/>
          </a:xfrm>
        </p:spPr>
        <p:txBody>
          <a:bodyPr>
            <a:normAutofit/>
          </a:bodyPr>
          <a:lstStyle/>
          <a:p>
            <a:r>
              <a:rPr lang="ru-RU" u="sng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АМОР</a:t>
            </a:r>
            <a:r>
              <a:rPr lang="ru-RU" u="sng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АЛИЗАЦИЯ: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36A998-B457-4A33-ABC8-453DF818ED9C}"/>
              </a:ext>
            </a:extLst>
          </p:cNvPr>
          <p:cNvSpPr txBox="1"/>
          <p:nvPr/>
        </p:nvSpPr>
        <p:spPr>
          <a:xfrm>
            <a:off x="4707384" y="1054158"/>
            <a:ext cx="32558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могу больше, чем думают!</a:t>
            </a:r>
            <a:endParaRPr lang="ru-RU" sz="2000" i="1" dirty="0">
              <a:solidFill>
                <a:srgbClr val="21111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25E8CB1-5CFD-496D-B516-581441A3DC5C}"/>
              </a:ext>
            </a:extLst>
          </p:cNvPr>
          <p:cNvSpPr txBox="1"/>
          <p:nvPr/>
        </p:nvSpPr>
        <p:spPr>
          <a:xfrm>
            <a:off x="429827" y="1592380"/>
            <a:ext cx="112176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дал мне уникальную возможность для того, чтобы по-настоящему раскрыть свои таланты в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увидеть, на что я способна. Я поняла, что могу создавать что-то ценное.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4335DC-3CFC-4B94-9297-8F9CA0DF53A8}"/>
              </a:ext>
            </a:extLst>
          </p:cNvPr>
          <p:cNvSpPr txBox="1"/>
          <p:nvPr/>
        </p:nvSpPr>
        <p:spPr>
          <a:xfrm>
            <a:off x="429827" y="2525216"/>
            <a:ext cx="859876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успешно выполненный проект, каждая похвала от экспертов и, конечно, победа, шаг за шагом укрепляли мою уверенность в себе. Это помогло мне преодолеть внутренние барьеры и страх быть "недостаточно хорошей".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невероятное чувство, когда ты создаешь что-то полезное, видишь результат своего труда. </a:t>
            </a:r>
            <a:r>
              <a:rPr lang="ru-RU" i="1" u="sng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мощнейший стимул двигаться дальше и верить в себя.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641D0A-A4C7-427E-8089-F6A24C8D883C}"/>
              </a:ext>
            </a:extLst>
          </p:cNvPr>
          <p:cNvSpPr txBox="1"/>
          <p:nvPr/>
        </p:nvSpPr>
        <p:spPr>
          <a:xfrm>
            <a:off x="429827" y="4619289"/>
            <a:ext cx="79063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«Особым моментом, которым я горжусь, стало мое выступление на конкурсе презентаций,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моя работа была отмечена </a:t>
            </a:r>
            <a:r>
              <a:rPr lang="ru-RU" i="1" u="sng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дипломом второй степени</a:t>
            </a:r>
            <a:r>
              <a:rPr lang="en-US" i="1" u="sng" dirty="0">
                <a:solidFill>
                  <a:srgbClr val="2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u="sng" dirty="0">
              <a:solidFill>
                <a:srgbClr val="2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0C9EBA35-2A94-432F-8993-666351CD4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3159" y="6336945"/>
            <a:ext cx="2743200" cy="365125"/>
          </a:xfrm>
        </p:spPr>
        <p:txBody>
          <a:bodyPr/>
          <a:lstStyle/>
          <a:p>
            <a:fld id="{5BF23BFE-F67A-4869-9A75-F51F82ABC134}" type="slidenum">
              <a:rPr lang="ru-RU" smtClean="0">
                <a:solidFill>
                  <a:srgbClr val="211111"/>
                </a:solidFill>
              </a:rPr>
              <a:t>5</a:t>
            </a:fld>
            <a:endParaRPr lang="ru-RU" dirty="0">
              <a:solidFill>
                <a:srgbClr val="21111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CB7ACF-F056-4BCD-A409-723BCD89DE14}"/>
              </a:ext>
            </a:extLst>
          </p:cNvPr>
          <p:cNvSpPr txBox="1"/>
          <p:nvPr/>
        </p:nvSpPr>
        <p:spPr>
          <a:xfrm>
            <a:off x="429827" y="5340787"/>
            <a:ext cx="83679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конкурс стал для меня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подтверждением того, что я могу не только создавать содержательные презентации, но и успешно доносить свои идеи до аудитории, получая высокую оценку».</a:t>
            </a:r>
            <a:endParaRPr lang="ru-RU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97931E0-D70E-46F3-A8CA-9204C07A3B8E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04" r="3904"/>
          <a:stretch/>
        </p:blipFill>
        <p:spPr>
          <a:xfrm rot="338293">
            <a:off x="8715246" y="2166065"/>
            <a:ext cx="3050035" cy="42435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14165371"/>
      </p:ext>
    </p:extLst>
  </p:cSld>
  <p:clrMapOvr>
    <a:masterClrMapping/>
  </p:clrMapOvr>
  <p:transition spd="slow">
    <p:cover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FF066D9-238A-471B-82A3-E122C3CB4A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" t="6084" r="9259" b="7598"/>
          <a:stretch/>
        </p:blipFill>
        <p:spPr>
          <a:xfrm>
            <a:off x="7646493" y="2783877"/>
            <a:ext cx="4545507" cy="318129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B84948-4298-4FAB-B7D0-864615C9D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827" y="258594"/>
            <a:ext cx="10515600" cy="1325563"/>
          </a:xfrm>
        </p:spPr>
        <p:txBody>
          <a:bodyPr/>
          <a:lstStyle/>
          <a:p>
            <a:r>
              <a:rPr lang="ru-RU" u="sng" dirty="0">
                <a:solidFill>
                  <a:srgbClr val="491010"/>
                </a:solidFill>
              </a:rPr>
              <a:t>Н</a:t>
            </a:r>
            <a:r>
              <a:rPr lang="ru-RU" dirty="0">
                <a:solidFill>
                  <a:srgbClr val="211111"/>
                </a:solidFill>
              </a:rPr>
              <a:t>ЕЗАВИСИМОСТЬ</a:t>
            </a:r>
            <a:r>
              <a:rPr lang="ru-RU" dirty="0"/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B54096-EF80-4F95-9AE2-1BF9712F4F20}"/>
              </a:ext>
            </a:extLst>
          </p:cNvPr>
          <p:cNvSpPr txBox="1"/>
          <p:nvPr/>
        </p:nvSpPr>
        <p:spPr>
          <a:xfrm>
            <a:off x="2949605" y="1214825"/>
            <a:ext cx="60945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моя будущая самостоятельность и свобода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23B936-FD6A-45F9-AFB4-3042BC57D6D8}"/>
              </a:ext>
            </a:extLst>
          </p:cNvPr>
          <p:cNvSpPr txBox="1"/>
          <p:nvPr/>
        </p:nvSpPr>
        <p:spPr>
          <a:xfrm>
            <a:off x="429827" y="1737741"/>
            <a:ext cx="109779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Мое обучение в колледже и активное участие в таких конкурсах – это не просто учеба,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целенаправленные шаги к построению по-настоящему самостоятельной и независимой жизни.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хочу сама принимать решения и нести за них ответственность.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DC3794-3E3E-48D3-A5D4-B1918CA86CA2}"/>
              </a:ext>
            </a:extLst>
          </p:cNvPr>
          <p:cNvSpPr txBox="1"/>
          <p:nvPr/>
        </p:nvSpPr>
        <p:spPr>
          <a:xfrm>
            <a:off x="429827" y="2783877"/>
            <a:ext cx="854697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работы над проектами и решения конкурсных задач я научилась лучше планировать свое время, принимать взвешенные решения и отвечать за свои действия.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навыки бесценны не только в профессии, но и в повседневной жизни.</a:t>
            </a:r>
          </a:p>
          <a:p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Конечная цель для меня – это финансовая независимость.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того, что мои профессиональные навыки позволят мне обеспечивать себя и реализовывать свои мечты, невероятно мотивирует и дает ощущение контроля над собственной судьбой.</a:t>
            </a:r>
          </a:p>
          <a:p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«Конкурсные задания требовали от меня полной самоорганизации и принятия самостоятельных решений, что очень развивает чувство ответственности, работа в команде научила меня отвечать не только за себя, но и за общий результат»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1AFECF11-E204-4066-987F-427D7E0FC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4281" y="6329717"/>
            <a:ext cx="2743200" cy="365125"/>
          </a:xfrm>
        </p:spPr>
        <p:txBody>
          <a:bodyPr/>
          <a:lstStyle/>
          <a:p>
            <a:fld id="{5BF23BFE-F67A-4869-9A75-F51F82ABC134}" type="slidenum">
              <a:rPr lang="ru-RU" smtClean="0">
                <a:solidFill>
                  <a:srgbClr val="211111"/>
                </a:solidFill>
              </a:rPr>
              <a:t>6</a:t>
            </a:fld>
            <a:endParaRPr lang="ru-RU" dirty="0">
              <a:solidFill>
                <a:srgbClr val="2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960219"/>
      </p:ext>
    </p:extLst>
  </p:cSld>
  <p:clrMapOvr>
    <a:masterClrMapping/>
  </p:clrMapOvr>
  <p:transition spd="slow">
    <p:cover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044FB01-FB94-44C4-9070-CC723725D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008" y="2466598"/>
            <a:ext cx="5515992" cy="25543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227FCD-8039-473D-9411-F18B131F4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211" y="38029"/>
            <a:ext cx="10515600" cy="1325563"/>
          </a:xfrm>
        </p:spPr>
        <p:txBody>
          <a:bodyPr/>
          <a:lstStyle/>
          <a:p>
            <a:pPr algn="r"/>
            <a:r>
              <a:rPr lang="ru-RU" u="sng" dirty="0">
                <a:solidFill>
                  <a:srgbClr val="491010"/>
                </a:solidFill>
              </a:rPr>
              <a:t>П</a:t>
            </a:r>
            <a:r>
              <a:rPr lang="ru-RU" dirty="0">
                <a:solidFill>
                  <a:srgbClr val="211111"/>
                </a:solidFill>
              </a:rPr>
              <a:t>РОФЕССИОНАЛЬНАЯ </a:t>
            </a:r>
            <a:r>
              <a:rPr lang="ru-RU" u="sng" dirty="0">
                <a:solidFill>
                  <a:srgbClr val="491010"/>
                </a:solidFill>
              </a:rPr>
              <a:t>Ц</a:t>
            </a:r>
            <a:r>
              <a:rPr lang="ru-RU" dirty="0">
                <a:solidFill>
                  <a:srgbClr val="211111"/>
                </a:solidFill>
              </a:rPr>
              <a:t>ЕННОСТЬ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510C36-4A95-479E-A7EE-0E1ED52C7916}"/>
              </a:ext>
            </a:extLst>
          </p:cNvPr>
          <p:cNvSpPr txBox="1"/>
          <p:nvPr/>
        </p:nvSpPr>
        <p:spPr>
          <a:xfrm>
            <a:off x="796768" y="1052259"/>
            <a:ext cx="94081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000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ОМПЕТЕНТНОСТЬ: </a:t>
            </a:r>
            <a:r>
              <a:rPr lang="ru-RU" sz="2000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будущий квалифицированный специалист в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–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сфере!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144CE7-CA0D-41EF-9E60-DF6BC43A9267}"/>
              </a:ext>
            </a:extLst>
          </p:cNvPr>
          <p:cNvSpPr txBox="1"/>
          <p:nvPr/>
        </p:nvSpPr>
        <p:spPr>
          <a:xfrm>
            <a:off x="472733" y="1623209"/>
            <a:ext cx="108551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онкурс стал для меня идеальной площадкой для применения теоретических знаний, полученных в колледже на специальности </a:t>
            </a:r>
            <a:r>
              <a:rPr lang="ru-RU" sz="18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«Информационные системы и программирование»,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практике. Я смогла значительно углубить и отточить свои практические навыки.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578B83-8096-416A-81F1-2B5232726831}"/>
              </a:ext>
            </a:extLst>
          </p:cNvPr>
          <p:cNvSpPr txBox="1"/>
          <p:nvPr/>
        </p:nvSpPr>
        <p:spPr>
          <a:xfrm>
            <a:off x="472733" y="2806156"/>
            <a:ext cx="72064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научилась писать код, разрабатывать пользовательские интерфейсы, проводить тестирование программного обеспечения и создавать продукты, соответствующие высоким стандартам качества. Это был огромный скачок в моем развитии.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072D78-67D3-4F2F-BA73-02C12DDFB1FF}"/>
              </a:ext>
            </a:extLst>
          </p:cNvPr>
          <p:cNvSpPr txBox="1"/>
          <p:nvPr/>
        </p:nvSpPr>
        <p:spPr>
          <a:xfrm>
            <a:off x="472733" y="4302105"/>
            <a:ext cx="79077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этому опыту я теперь гораздо увереннее чувствую себя при работе с реальными проектами и готова к вызовам профессиональной среды.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846277-F04B-4CFB-B500-4FFACDB6B839}"/>
              </a:ext>
            </a:extLst>
          </p:cNvPr>
          <p:cNvSpPr txBox="1"/>
          <p:nvPr/>
        </p:nvSpPr>
        <p:spPr>
          <a:xfrm>
            <a:off x="472733" y="5234791"/>
            <a:ext cx="112102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«Курсовая работа по созданию сайта стала для меня практической лабораторией, где я смогла применить и углубить свои знания. Я научилась эффективно решать задачи по созданию интерактивных пользовательских интерфейсов. </a:t>
            </a:r>
            <a:r>
              <a:rPr lang="ru-RU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результатом стал готовый веб-сайт, но для меня не менее важным было приобретение уверенности в своих силах и практического опыта работы над комплексным веб-проектом»</a:t>
            </a:r>
          </a:p>
        </p:txBody>
      </p:sp>
      <p:sp>
        <p:nvSpPr>
          <p:cNvPr id="17" name="Номер слайда 16">
            <a:extLst>
              <a:ext uri="{FF2B5EF4-FFF2-40B4-BE49-F238E27FC236}">
                <a16:creationId xmlns:a16="http://schemas.microsoft.com/office/drawing/2014/main" id="{EE7FE626-E8A7-4071-AD49-839EF9AD2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4611" y="6356350"/>
            <a:ext cx="2743200" cy="365125"/>
          </a:xfrm>
        </p:spPr>
        <p:txBody>
          <a:bodyPr/>
          <a:lstStyle/>
          <a:p>
            <a:fld id="{5BF23BFE-F67A-4869-9A75-F51F82ABC134}" type="slidenum">
              <a:rPr lang="ru-RU" smtClean="0">
                <a:solidFill>
                  <a:srgbClr val="211111"/>
                </a:solidFill>
              </a:rPr>
              <a:t>7</a:t>
            </a:fld>
            <a:endParaRPr lang="ru-RU" dirty="0">
              <a:solidFill>
                <a:srgbClr val="2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494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433F004-91A0-402A-B217-52793552CC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6" r="12265" b="5737"/>
          <a:stretch/>
        </p:blipFill>
        <p:spPr>
          <a:xfrm>
            <a:off x="6903615" y="2898003"/>
            <a:ext cx="5089377" cy="337413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C936A5A-431D-4B4D-9E06-1E3FAC1FBB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9" r="17931"/>
          <a:stretch/>
        </p:blipFill>
        <p:spPr>
          <a:xfrm rot="408510">
            <a:off x="4925305" y="3591285"/>
            <a:ext cx="2341388" cy="313899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26385-7B6D-455E-A968-F0276C64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9738" y="294103"/>
            <a:ext cx="10515600" cy="1325563"/>
          </a:xfrm>
        </p:spPr>
        <p:txBody>
          <a:bodyPr/>
          <a:lstStyle/>
          <a:p>
            <a:pPr algn="r"/>
            <a:r>
              <a:rPr lang="ru-RU" u="sng" dirty="0">
                <a:solidFill>
                  <a:srgbClr val="491010"/>
                </a:solidFill>
              </a:rPr>
              <a:t>П</a:t>
            </a:r>
            <a:r>
              <a:rPr lang="ru-RU" dirty="0">
                <a:solidFill>
                  <a:srgbClr val="211111"/>
                </a:solidFill>
              </a:rPr>
              <a:t>РОФЕССИОНАЛЬНАЯ </a:t>
            </a:r>
            <a:r>
              <a:rPr lang="ru-RU" u="sng" dirty="0">
                <a:solidFill>
                  <a:srgbClr val="491010"/>
                </a:solidFill>
              </a:rPr>
              <a:t>Ц</a:t>
            </a:r>
            <a:r>
              <a:rPr lang="ru-RU" dirty="0">
                <a:solidFill>
                  <a:srgbClr val="211111"/>
                </a:solidFill>
              </a:rPr>
              <a:t>ЕННОСТЬ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884CA5-247F-4BD0-8F9B-890EDF14E126}"/>
              </a:ext>
            </a:extLst>
          </p:cNvPr>
          <p:cNvSpPr txBox="1"/>
          <p:nvPr/>
        </p:nvSpPr>
        <p:spPr>
          <a:xfrm>
            <a:off x="126506" y="1341398"/>
            <a:ext cx="90352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2000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ОНКУРЕНТО</a:t>
            </a:r>
            <a:r>
              <a:rPr lang="ru-RU" sz="2000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ПОСОБНОСТЬ: </a:t>
            </a:r>
            <a:r>
              <a:rPr lang="ru-RU" sz="2000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ои навыки – </a:t>
            </a:r>
            <a:r>
              <a:rPr lang="ru-RU" sz="2000" i="1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ой капитал на рынке труда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2EE2B3-1ED4-4749-B2BA-0A51C44F0FC7}"/>
              </a:ext>
            </a:extLst>
          </p:cNvPr>
          <p:cNvSpPr txBox="1"/>
          <p:nvPr/>
        </p:nvSpPr>
        <p:spPr>
          <a:xfrm>
            <a:off x="543017" y="2142472"/>
            <a:ext cx="107138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и, особенно, победа в таком конкурсе –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 просто строка в резюме, это мощный сигнал для потенциальных работодателей о моей проактивности, навыках и целеустремленности.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73F241-3E6B-4F77-B821-BD18BC15D001}"/>
              </a:ext>
            </a:extLst>
          </p:cNvPr>
          <p:cNvSpPr txBox="1"/>
          <p:nvPr/>
        </p:nvSpPr>
        <p:spPr>
          <a:xfrm>
            <a:off x="543017" y="3088227"/>
            <a:ext cx="80328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технических навыков, конкурс дал мне бесценный опыт презентации своих проектов, умение эффективно общаться с экспертами отрасли.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4B4641-CF8D-4DC2-B19D-BBD5189A6047}"/>
              </a:ext>
            </a:extLst>
          </p:cNvPr>
          <p:cNvSpPr txBox="1"/>
          <p:nvPr/>
        </p:nvSpPr>
        <p:spPr>
          <a:xfrm>
            <a:off x="543017" y="4170260"/>
            <a:ext cx="453501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опыт помогает преодолеть предвзятость, которая иногда встречается у работодателей по отношению к людям с инвалидностью, демонстрируя, что я не просто способна, но и высоко мотивирована.</a:t>
            </a:r>
            <a:endParaRPr lang="ru-RU" u="sng" dirty="0"/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4FDFA8D8-DFAA-4397-BCED-E710617AE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792" y="6381334"/>
            <a:ext cx="2743200" cy="365125"/>
          </a:xfrm>
        </p:spPr>
        <p:txBody>
          <a:bodyPr/>
          <a:lstStyle/>
          <a:p>
            <a:fld id="{5BF23BFE-F67A-4869-9A75-F51F82ABC134}" type="slidenum">
              <a:rPr lang="ru-RU" smtClean="0">
                <a:solidFill>
                  <a:srgbClr val="211111"/>
                </a:solidFill>
              </a:rPr>
              <a:t>8</a:t>
            </a:fld>
            <a:endParaRPr lang="ru-RU" dirty="0">
              <a:solidFill>
                <a:srgbClr val="2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07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FCEB5A34-0676-4FA6-A7C1-E9C4C2B670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8" r="2979"/>
          <a:stretch/>
        </p:blipFill>
        <p:spPr>
          <a:xfrm>
            <a:off x="5995386" y="2395044"/>
            <a:ext cx="5962096" cy="35274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54423A-AF9A-4109-8193-0B94420A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205" y="369620"/>
            <a:ext cx="8919838" cy="1325563"/>
          </a:xfrm>
        </p:spPr>
        <p:txBody>
          <a:bodyPr>
            <a:normAutofit/>
          </a:bodyPr>
          <a:lstStyle/>
          <a:p>
            <a:r>
              <a:rPr lang="ru-RU" sz="4000" u="sng" dirty="0">
                <a:solidFill>
                  <a:srgbClr val="491010"/>
                </a:solidFill>
              </a:rPr>
              <a:t>И</a:t>
            </a:r>
            <a:r>
              <a:rPr lang="ru-RU" sz="4000" dirty="0">
                <a:solidFill>
                  <a:srgbClr val="211111"/>
                </a:solidFill>
              </a:rPr>
              <a:t>НКЛЮЗИВНАЯ </a:t>
            </a:r>
            <a:r>
              <a:rPr lang="ru-RU" sz="4000" u="sng" dirty="0">
                <a:solidFill>
                  <a:srgbClr val="491010"/>
                </a:solidFill>
              </a:rPr>
              <a:t>С</a:t>
            </a:r>
            <a:r>
              <a:rPr lang="ru-RU" sz="4000" dirty="0">
                <a:solidFill>
                  <a:srgbClr val="211111"/>
                </a:solidFill>
              </a:rPr>
              <a:t>РЕДА В КОЛЛЕД</a:t>
            </a:r>
            <a:r>
              <a:rPr lang="ru-RU" sz="4000" u="sng" dirty="0">
                <a:solidFill>
                  <a:srgbClr val="491010"/>
                </a:solidFill>
              </a:rPr>
              <a:t>Ж</a:t>
            </a:r>
            <a:r>
              <a:rPr lang="ru-RU" sz="4000" dirty="0">
                <a:solidFill>
                  <a:srgbClr val="211111"/>
                </a:solidFill>
              </a:rPr>
              <a:t>Е: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38077C-02D6-446B-B0DD-7E0292D91B13}"/>
              </a:ext>
            </a:extLst>
          </p:cNvPr>
          <p:cNvSpPr txBox="1"/>
          <p:nvPr/>
        </p:nvSpPr>
        <p:spPr>
          <a:xfrm>
            <a:off x="3836634" y="935471"/>
            <a:ext cx="40378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меня 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ценят и поддерживают!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29E10A-2875-4D1D-8FC9-64AAF3FA6B02}"/>
              </a:ext>
            </a:extLst>
          </p:cNvPr>
          <p:cNvSpPr txBox="1"/>
          <p:nvPr/>
        </p:nvSpPr>
        <p:spPr>
          <a:xfrm>
            <a:off x="2347034" y="5844190"/>
            <a:ext cx="74979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u="sng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АВЕНСТВО,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ВАЖЕНИЕ,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ОДДЕРЖКА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ОЙ Ф</a:t>
            </a:r>
            <a:r>
              <a:rPr lang="ru-RU" sz="2000" dirty="0">
                <a:solidFill>
                  <a:srgbClr val="491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НДАМЕНТ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6248C9-F6D4-4AC8-B30D-A2B60DBFE067}"/>
              </a:ext>
            </a:extLst>
          </p:cNvPr>
          <p:cNvSpPr txBox="1"/>
          <p:nvPr/>
        </p:nvSpPr>
        <p:spPr>
          <a:xfrm>
            <a:off x="366204" y="1808059"/>
            <a:ext cx="105710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моем колледже и особенно во время конкурса я постоянно чувствовала себя полноценной и уважаемой частью сообщества. Это было не только про физическую доступность, но и про атмосферу искреннего принятия.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F25A5B-4E57-4C39-9CCA-3AD6AA509A7D}"/>
              </a:ext>
            </a:extLst>
          </p:cNvPr>
          <p:cNvSpPr txBox="1"/>
          <p:nvPr/>
        </p:nvSpPr>
        <p:spPr>
          <a:xfrm>
            <a:off x="366204" y="2995128"/>
            <a:ext cx="583041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Невероятная поддержка со стороны преподавателей, организаторов конкурса и моих одногруппников была ключевой. Они всегда были готовы ответить на все вопросы или просто подбодрить, создавая настоящую систему поддержки.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 инклюзивная среда дарит мощное чувство принадлежности. Она позволяет мне полностью сосредоточиться на учебе и развитии, не тратя силы на борьбу с дискриминацией или чувством изоляции.</a:t>
            </a:r>
          </a:p>
        </p:txBody>
      </p:sp>
      <p:sp>
        <p:nvSpPr>
          <p:cNvPr id="25" name="Номер слайда 24">
            <a:extLst>
              <a:ext uri="{FF2B5EF4-FFF2-40B4-BE49-F238E27FC236}">
                <a16:creationId xmlns:a16="http://schemas.microsoft.com/office/drawing/2014/main" id="{62258226-F027-4675-8BAF-9CF149315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4282" y="6367961"/>
            <a:ext cx="2743200" cy="365125"/>
          </a:xfrm>
        </p:spPr>
        <p:txBody>
          <a:bodyPr/>
          <a:lstStyle/>
          <a:p>
            <a:fld id="{5BF23BFE-F67A-4869-9A75-F51F82ABC134}" type="slidenum">
              <a:rPr lang="ru-RU" smtClean="0">
                <a:solidFill>
                  <a:srgbClr val="211111"/>
                </a:solidFill>
              </a:rPr>
              <a:t>9</a:t>
            </a:fld>
            <a:endParaRPr lang="ru-RU" dirty="0">
              <a:solidFill>
                <a:srgbClr val="2111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3061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1404</Words>
  <Application>Microsoft Office PowerPoint</Application>
  <PresentationFormat>Широкоэкранный</PresentationFormat>
  <Paragraphs>87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Тема Office</vt:lpstr>
      <vt:lpstr>«МОЙ ПУТЬ К УСПЕХУ»</vt:lpstr>
      <vt:lpstr>АКТУАЛЬНОСТЬ:</vt:lpstr>
      <vt:lpstr>ЦЕЛЬ:</vt:lpstr>
      <vt:lpstr>ЦЕЛЬ КОНКУРСА:</vt:lpstr>
      <vt:lpstr>САМОРЕАЛИЗАЦИЯ:</vt:lpstr>
      <vt:lpstr>НЕЗАВИСИМОСТЬ:</vt:lpstr>
      <vt:lpstr>ПРОФЕССИОНАЛЬНАЯ ЦЕННОСТЬ</vt:lpstr>
      <vt:lpstr>ПРОФЕССИОНАЛЬНАЯ ЦЕННОСТЬ</vt:lpstr>
      <vt:lpstr>ИНКЛЮЗИВНАЯ СРЕДА В КОЛЛЕДЖЕ:</vt:lpstr>
      <vt:lpstr>УСТОЙЧИВАЯ МОТИВАЦИЯ:</vt:lpstr>
      <vt:lpstr>ЗНАЧИМОСТЬ КОНКУРСА:</vt:lpstr>
      <vt:lpstr>ЗАКЛЮЧЕНИЕ: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ALINA RAVILOVA</dc:creator>
  <cp:lastModifiedBy>ALINA RAVILOVA</cp:lastModifiedBy>
  <cp:revision>64</cp:revision>
  <dcterms:created xsi:type="dcterms:W3CDTF">2025-10-30T10:19:49Z</dcterms:created>
  <dcterms:modified xsi:type="dcterms:W3CDTF">2025-10-30T15:21:38Z</dcterms:modified>
</cp:coreProperties>
</file>