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787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5806" autoAdjust="0"/>
  </p:normalViewPr>
  <p:slideViewPr>
    <p:cSldViewPr snapToGrid="0" snapToObjects="1">
      <p:cViewPr varScale="1">
        <p:scale>
          <a:sx n="57" d="100"/>
          <a:sy n="57" d="100"/>
        </p:scale>
        <p:origin x="78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4C0B364-9C70-4C62-A335-50500CF958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0F4846-0E08-41B6-8D4F-7DD5EF4313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B5255-8CEA-46F4-8E32-1D2C7473275B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AF8FA9-AD36-4645-9D5B-CB2F143CEE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67628D-40FA-49A8-BAC8-85B6D5BAD1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97FFE-57C6-466C-9F8C-13481901B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749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35529" y="2882027"/>
            <a:ext cx="7845743" cy="24995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550"/>
              </a:lnSpc>
              <a:buNone/>
            </a:pPr>
            <a:r>
              <a:rPr lang="ru-RU" sz="60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Ж</a:t>
            </a:r>
            <a:r>
              <a:rPr lang="en-US" sz="60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изнь с врожденным парезом Эрба</a:t>
            </a:r>
            <a:endParaRPr lang="en-US" sz="60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35534" y="7265062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996089" y="1517560"/>
            <a:ext cx="7770499" cy="51944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30285" y="109537"/>
            <a:ext cx="13332143" cy="16663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550"/>
              </a:lnSpc>
              <a:buNone/>
            </a:pPr>
            <a:r>
              <a:rPr lang="en-US" sz="52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ea typeface="Baskervville" pitchFamily="34" charset="-122"/>
                <a:cs typeface="Baskervville" pitchFamily="34" charset="-120"/>
              </a:rPr>
              <a:t>Моя история — это история силы и надежды!</a:t>
            </a:r>
            <a:endParaRPr lang="en-US" sz="52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Text 1"/>
          <p:cNvSpPr/>
          <p:nvPr/>
        </p:nvSpPr>
        <p:spPr>
          <a:xfrm>
            <a:off x="964096" y="1328113"/>
            <a:ext cx="3999548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ru-RU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Польдин Александр Васильевич</a:t>
            </a:r>
            <a:r>
              <a:rPr lang="en-US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 </a:t>
            </a:r>
            <a:endParaRPr lang="ru-RU" sz="3100" dirty="0">
              <a:solidFill>
                <a:srgbClr val="787878"/>
              </a:solidFill>
              <a:latin typeface="Times New Roman" panose="02020603050405020304" pitchFamily="18" charset="0"/>
              <a:ea typeface="Baskervville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3900"/>
              </a:lnSpc>
              <a:buNone/>
            </a:pPr>
            <a:r>
              <a:rPr lang="ru-RU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09.02.07 Информационные системы и</a:t>
            </a:r>
          </a:p>
          <a:p>
            <a:pPr marL="0" indent="0" algn="l">
              <a:lnSpc>
                <a:spcPts val="3900"/>
              </a:lnSpc>
              <a:buNone/>
            </a:pPr>
            <a:r>
              <a:rPr lang="ru-RU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программирования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02209" y="7374835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0327" y="7921823"/>
            <a:ext cx="364202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ru-RU" sz="1400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1400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57AB3BDE-74FA-4322-83A6-85AFF39E7C4A}"/>
              </a:ext>
            </a:extLst>
          </p:cNvPr>
          <p:cNvSpPr/>
          <p:nvPr/>
        </p:nvSpPr>
        <p:spPr>
          <a:xfrm>
            <a:off x="5315426" y="6952260"/>
            <a:ext cx="3999548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ru-RU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ГАПОУ РМ «Саранский автомеханический техникум»</a:t>
            </a:r>
          </a:p>
          <a:p>
            <a:pPr marL="0" indent="0" algn="l">
              <a:lnSpc>
                <a:spcPts val="3900"/>
              </a:lnSpc>
              <a:buNone/>
            </a:pPr>
            <a:r>
              <a:rPr lang="ru-RU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Руководитель</a:t>
            </a:r>
            <a:r>
              <a:rPr lang="en-US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: </a:t>
            </a:r>
            <a:r>
              <a:rPr lang="ru-RU" sz="3100" dirty="0">
                <a:solidFill>
                  <a:srgbClr val="787878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Янина Валентина Петровна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1802533-64C9-4F69-A7B4-E026B6E55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105" y="1578025"/>
            <a:ext cx="3634340" cy="48457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D63CF16-1B61-4DD8-BCC7-3EB7E0F2F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47" y="3046513"/>
            <a:ext cx="4312246" cy="46020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733205" y="357188"/>
            <a:ext cx="7506176" cy="62245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44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Кто я и мой диагноз</a:t>
            </a:r>
            <a:endParaRPr lang="en-US" sz="44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4942" y="1972747"/>
            <a:ext cx="8061008" cy="22169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4942" y="2242899"/>
            <a:ext cx="8061008" cy="22169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4942" y="2513052"/>
            <a:ext cx="8061008" cy="4433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754" y="1769467"/>
            <a:ext cx="5261253" cy="5261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2606959" y="7321799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355966" y="7885342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8A4BF0-09E2-493B-B6ED-F16EF77568B2}"/>
              </a:ext>
            </a:extLst>
          </p:cNvPr>
          <p:cNvSpPr txBox="1"/>
          <p:nvPr/>
        </p:nvSpPr>
        <p:spPr>
          <a:xfrm>
            <a:off x="649587" y="1769467"/>
            <a:ext cx="7556500" cy="5132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800" kern="100" dirty="0">
                <a:solidFill>
                  <a:srgbClr val="7878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Врожденный парез Эрба правой верхней конечности — особенность, с которой я появился на свет.</a:t>
            </a:r>
          </a:p>
          <a:p>
            <a:pPr algn="just">
              <a:lnSpc>
                <a:spcPct val="107000"/>
              </a:lnSpc>
            </a:pPr>
            <a:r>
              <a:rPr lang="ru-RU" sz="2800" kern="100" dirty="0">
                <a:solidFill>
                  <a:srgbClr val="7878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Этот диагноз влияет на движение и силу моей руки, создавая уникальные физические вызовы.</a:t>
            </a:r>
          </a:p>
          <a:p>
            <a:pPr algn="just">
              <a:lnSpc>
                <a:spcPct val="107000"/>
              </a:lnSpc>
            </a:pPr>
            <a:r>
              <a:rPr lang="ru-RU" sz="2800" kern="100" dirty="0">
                <a:solidFill>
                  <a:srgbClr val="7878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Однако, это не определяет меня полностью. Мой дух и решимость сильнее любых ограничений.</a:t>
            </a:r>
          </a:p>
          <a:p>
            <a:pPr algn="just">
              <a:lnSpc>
                <a:spcPct val="107000"/>
              </a:lnSpc>
            </a:pPr>
            <a:r>
              <a:rPr lang="ru-RU" sz="2800" kern="100" dirty="0">
                <a:solidFill>
                  <a:srgbClr val="7878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Моя цель показать, что инвалидность — это не приговор и не преграда для полноценного успеха и искреннего счастья.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78DA34-267F-4274-BA52-34F340C08DD4}"/>
              </a:ext>
            </a:extLst>
          </p:cNvPr>
          <p:cNvSpPr txBox="1"/>
          <p:nvPr/>
        </p:nvSpPr>
        <p:spPr>
          <a:xfrm>
            <a:off x="228600" y="8674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769" y="1207081"/>
            <a:ext cx="8043624" cy="11356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Детство и первые вызовы</a:t>
            </a:r>
            <a:endParaRPr lang="en-US" sz="44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50188" y="2923103"/>
            <a:ext cx="3943231" cy="2396847"/>
          </a:xfrm>
          <a:prstGeom prst="roundRect">
            <a:avLst>
              <a:gd name="adj" fmla="val 9839"/>
            </a:avLst>
          </a:prstGeom>
          <a:solidFill>
            <a:srgbClr val="ECDFE3"/>
          </a:solidFill>
        </p:spPr>
      </p:sp>
      <p:sp>
        <p:nvSpPr>
          <p:cNvPr id="6" name="Shape 3"/>
          <p:cNvSpPr/>
          <p:nvPr/>
        </p:nvSpPr>
        <p:spPr>
          <a:xfrm>
            <a:off x="707350" y="3080266"/>
            <a:ext cx="471607" cy="471607"/>
          </a:xfrm>
          <a:prstGeom prst="roundRect">
            <a:avLst>
              <a:gd name="adj" fmla="val 19387086"/>
            </a:avLst>
          </a:prstGeom>
          <a:solidFill>
            <a:srgbClr val="D7EEFE"/>
          </a:solidFill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09" y="3209925"/>
            <a:ext cx="212169" cy="2121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93283" y="3092113"/>
            <a:ext cx="2824996" cy="3531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Адаптация</a:t>
            </a:r>
            <a:endParaRPr lang="en-US" sz="22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745636" y="3576889"/>
            <a:ext cx="3628906" cy="10063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9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В детстве было сложно, но необходимо: я учился адаптироваться к физическим ограничениям, находя новые способы взаимодействия с миром.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650581" y="2923103"/>
            <a:ext cx="3943231" cy="2396847"/>
          </a:xfrm>
          <a:prstGeom prst="roundRect">
            <a:avLst>
              <a:gd name="adj" fmla="val 9839"/>
            </a:avLst>
          </a:prstGeom>
          <a:solidFill>
            <a:srgbClr val="ECDFE3"/>
          </a:solidFill>
        </p:spPr>
      </p:sp>
      <p:sp>
        <p:nvSpPr>
          <p:cNvPr id="11" name="Shape 7"/>
          <p:cNvSpPr/>
          <p:nvPr/>
        </p:nvSpPr>
        <p:spPr>
          <a:xfrm>
            <a:off x="4807744" y="3080266"/>
            <a:ext cx="471607" cy="471607"/>
          </a:xfrm>
          <a:prstGeom prst="roundRect">
            <a:avLst>
              <a:gd name="adj" fmla="val 19387086"/>
            </a:avLst>
          </a:prstGeom>
          <a:solidFill>
            <a:srgbClr val="C7A2AC"/>
          </a:solidFill>
        </p:spPr>
      </p:sp>
      <p:sp>
        <p:nvSpPr>
          <p:cNvPr id="12" name="Text 8"/>
          <p:cNvSpPr/>
          <p:nvPr/>
        </p:nvSpPr>
        <p:spPr>
          <a:xfrm>
            <a:off x="5524083" y="3128641"/>
            <a:ext cx="2824996" cy="3531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Поддержка</a:t>
            </a:r>
            <a:endParaRPr lang="en-US" sz="22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807744" y="3744157"/>
            <a:ext cx="3628906" cy="7547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9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Поддержка семьи и специалистов стала моим незыблемым фундаментом для роста и развития.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550188" y="5477113"/>
            <a:ext cx="8043624" cy="1893689"/>
          </a:xfrm>
          <a:prstGeom prst="roundRect">
            <a:avLst>
              <a:gd name="adj" fmla="val 12454"/>
            </a:avLst>
          </a:prstGeom>
          <a:solidFill>
            <a:srgbClr val="ECDFE3"/>
          </a:solidFill>
        </p:spPr>
      </p:sp>
      <p:sp>
        <p:nvSpPr>
          <p:cNvPr id="15" name="Shape 11"/>
          <p:cNvSpPr/>
          <p:nvPr/>
        </p:nvSpPr>
        <p:spPr>
          <a:xfrm>
            <a:off x="707350" y="5634276"/>
            <a:ext cx="471607" cy="471607"/>
          </a:xfrm>
          <a:prstGeom prst="roundRect">
            <a:avLst>
              <a:gd name="adj" fmla="val 19387086"/>
            </a:avLst>
          </a:prstGeom>
          <a:solidFill>
            <a:srgbClr val="D7EEFE"/>
          </a:solidFill>
        </p:spPr>
      </p:sp>
      <p:sp>
        <p:nvSpPr>
          <p:cNvPr id="16" name="Text 12"/>
          <p:cNvSpPr/>
          <p:nvPr/>
        </p:nvSpPr>
        <p:spPr>
          <a:xfrm>
            <a:off x="1336119" y="5648729"/>
            <a:ext cx="2824996" cy="3531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Малые победы</a:t>
            </a:r>
            <a:endParaRPr lang="en-US" sz="22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837009" y="6277499"/>
            <a:ext cx="7599641" cy="5031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9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Я помню первые попытки самостоятельно выполнять простые действия. Эти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«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маленькие победы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»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 дарили уверенность и силы каждый день.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355966" y="7921823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en-US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en-US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2FE2C7AE-15E5-4DA3-9FD2-EE3F1112E8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09" y="5789553"/>
            <a:ext cx="212169" cy="212169"/>
          </a:xfrm>
          <a:prstGeom prst="rect">
            <a:avLst/>
          </a:prstGeom>
        </p:spPr>
      </p:pic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A7FD0156-0B05-4533-B9B2-51C76272A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7462" y="3199130"/>
            <a:ext cx="212169" cy="2121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93161" y="1253847"/>
            <a:ext cx="11173897" cy="833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6550"/>
              </a:lnSpc>
              <a:buNone/>
            </a:pPr>
            <a:r>
              <a:rPr lang="en-US" sz="52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Образование и развитие навыков</a:t>
            </a:r>
            <a:endParaRPr lang="en-US" sz="52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9129" y="3205877"/>
            <a:ext cx="4320421" cy="2973824"/>
          </a:xfrm>
          <a:prstGeom prst="roundRect">
            <a:avLst>
              <a:gd name="adj" fmla="val 9356"/>
            </a:avLst>
          </a:prstGeom>
          <a:solidFill>
            <a:srgbClr val="FFFFFF"/>
          </a:solidFill>
          <a:ln w="22860">
            <a:solidFill>
              <a:srgbClr val="D2C5C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1989" y="3228737"/>
            <a:ext cx="4274701" cy="556379"/>
          </a:xfrm>
          <a:prstGeom prst="roundRect">
            <a:avLst>
              <a:gd name="adj" fmla="val 45077"/>
            </a:avLst>
          </a:prstGeom>
          <a:solidFill>
            <a:srgbClr val="ECDFE3"/>
          </a:solidFill>
        </p:spPr>
      </p:sp>
      <p:sp>
        <p:nvSpPr>
          <p:cNvPr id="6" name="Text 4"/>
          <p:cNvSpPr/>
          <p:nvPr/>
        </p:nvSpPr>
        <p:spPr>
          <a:xfrm>
            <a:off x="2670215" y="3373200"/>
            <a:ext cx="278130" cy="3477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  <a:sym typeface="Wingdings 2" panose="05020102010507070707" pitchFamily="18" charset="2"/>
              </a:rPr>
              <a:t></a:t>
            </a:r>
            <a:endParaRPr lang="en-US" sz="2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57369" y="3970496"/>
            <a:ext cx="3903940" cy="9996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Общее образование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57310" y="4595574"/>
            <a:ext cx="3903940" cy="8901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Я учился в обычной школе. Это помогло мне интегрироваться и развиваться наравне со сверстниками.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154930" y="3205877"/>
            <a:ext cx="4320421" cy="2973824"/>
          </a:xfrm>
          <a:prstGeom prst="roundRect">
            <a:avLst>
              <a:gd name="adj" fmla="val 9356"/>
            </a:avLst>
          </a:prstGeom>
          <a:solidFill>
            <a:srgbClr val="FFFFFF"/>
          </a:solidFill>
          <a:ln w="22860">
            <a:solidFill>
              <a:srgbClr val="D2C5C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77790" y="3228737"/>
            <a:ext cx="4274701" cy="556379"/>
          </a:xfrm>
          <a:prstGeom prst="roundRect">
            <a:avLst>
              <a:gd name="adj" fmla="val 45077"/>
            </a:avLst>
          </a:prstGeom>
          <a:solidFill>
            <a:srgbClr val="ECDFE3"/>
          </a:solidFill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6016" y="3367802"/>
            <a:ext cx="278130" cy="27813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363170" y="3970496"/>
            <a:ext cx="3903940" cy="9996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Раскрытие талантов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363111" y="4595574"/>
            <a:ext cx="3903940" cy="8901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Участие в конкурсах и творческих проектах позволило мне раскрыть мои сильные, нефизические стороны.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9660731" y="3228737"/>
            <a:ext cx="4320421" cy="2973824"/>
          </a:xfrm>
          <a:prstGeom prst="roundRect">
            <a:avLst>
              <a:gd name="adj" fmla="val 9356"/>
            </a:avLst>
          </a:prstGeom>
          <a:solidFill>
            <a:srgbClr val="FFFFFF"/>
          </a:solidFill>
          <a:ln w="22860">
            <a:solidFill>
              <a:srgbClr val="D2C5C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683531" y="3228737"/>
            <a:ext cx="4274701" cy="556379"/>
          </a:xfrm>
          <a:prstGeom prst="roundRect">
            <a:avLst>
              <a:gd name="adj" fmla="val 45077"/>
            </a:avLst>
          </a:prstGeom>
          <a:solidFill>
            <a:srgbClr val="ECDFE3"/>
          </a:solidFill>
        </p:spPr>
      </p:sp>
      <p:sp>
        <p:nvSpPr>
          <p:cNvPr id="16" name="Text 13"/>
          <p:cNvSpPr/>
          <p:nvPr/>
        </p:nvSpPr>
        <p:spPr>
          <a:xfrm>
            <a:off x="11681817" y="3373199"/>
            <a:ext cx="370483" cy="41155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  <a:sym typeface="Wingdings 2" panose="05020102010507070707" pitchFamily="18" charset="2"/>
              </a:rPr>
              <a:t>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868972" y="3970496"/>
            <a:ext cx="3903940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Творческий успех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9868972" y="4581525"/>
            <a:ext cx="3903940" cy="11868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Например, я победил в школьном конкурсе с оригинальным стихотворением, где рассказал о своем пути.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702209" y="7374835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4344015" y="7921160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22D3F6F-7DCB-4323-AC1A-0EF9B24E61DF}"/>
              </a:ext>
            </a:extLst>
          </p:cNvPr>
          <p:cNvSpPr txBox="1"/>
          <p:nvPr/>
        </p:nvSpPr>
        <p:spPr>
          <a:xfrm>
            <a:off x="1047948" y="6578798"/>
            <a:ext cx="12256136" cy="991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>
                <a:solidFill>
                  <a:srgbClr val="7878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 стало не просто получением знаний, а ареной для демонстрации моей внутренней силы и талантов, несмотря на диагноз</a:t>
            </a:r>
            <a: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60559" y="411075"/>
            <a:ext cx="12637413" cy="833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6550"/>
              </a:lnSpc>
              <a:buNone/>
            </a:pPr>
            <a:r>
              <a:rPr lang="en-US" sz="52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Преодоление стереотипов и барьеров</a:t>
            </a:r>
            <a:endParaRPr lang="en-US" sz="52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298536" y="1918908"/>
            <a:ext cx="45719" cy="4523528"/>
          </a:xfrm>
          <a:prstGeom prst="roundRect">
            <a:avLst>
              <a:gd name="adj" fmla="val 1217116"/>
            </a:avLst>
          </a:prstGeom>
          <a:solidFill>
            <a:srgbClr val="D2C5C9"/>
          </a:solidFill>
        </p:spPr>
      </p:sp>
      <p:sp>
        <p:nvSpPr>
          <p:cNvPr id="5" name="Shape 3"/>
          <p:cNvSpPr/>
          <p:nvPr/>
        </p:nvSpPr>
        <p:spPr>
          <a:xfrm>
            <a:off x="7561689" y="1848088"/>
            <a:ext cx="556379" cy="22860"/>
          </a:xfrm>
          <a:prstGeom prst="roundRect">
            <a:avLst>
              <a:gd name="adj" fmla="val 1217116"/>
            </a:avLst>
          </a:prstGeom>
          <a:solidFill>
            <a:srgbClr val="D2C5C9"/>
          </a:solidFill>
        </p:spPr>
      </p:sp>
      <p:sp>
        <p:nvSpPr>
          <p:cNvPr id="8" name="Text 6"/>
          <p:cNvSpPr/>
          <p:nvPr/>
        </p:nvSpPr>
        <p:spPr>
          <a:xfrm>
            <a:off x="6966356" y="1628933"/>
            <a:ext cx="3332917" cy="4164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Непонимание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057376" y="2369233"/>
            <a:ext cx="5738693" cy="5934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Часто сталкивался с непониманием и предвзятым отношением со стороны окружающих</a:t>
            </a:r>
            <a:r>
              <a:rPr lang="en-US" sz="145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.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575623" y="3928749"/>
            <a:ext cx="556379" cy="22860"/>
          </a:xfrm>
          <a:prstGeom prst="roundRect">
            <a:avLst>
              <a:gd name="adj" fmla="val 1217116"/>
            </a:avLst>
          </a:prstGeom>
          <a:solidFill>
            <a:srgbClr val="D2C5C9"/>
          </a:solidFill>
        </p:spPr>
      </p:sp>
      <p:sp>
        <p:nvSpPr>
          <p:cNvPr id="11" name="Shape 9"/>
          <p:cNvSpPr/>
          <p:nvPr/>
        </p:nvSpPr>
        <p:spPr>
          <a:xfrm>
            <a:off x="7106543" y="3757493"/>
            <a:ext cx="417314" cy="417314"/>
          </a:xfrm>
          <a:prstGeom prst="roundRect">
            <a:avLst>
              <a:gd name="adj" fmla="val 66672"/>
            </a:avLst>
          </a:prstGeom>
          <a:solidFill>
            <a:srgbClr val="ECDFE3"/>
          </a:solidFill>
        </p:spPr>
      </p:sp>
      <p:sp>
        <p:nvSpPr>
          <p:cNvPr id="12" name="Text 10"/>
          <p:cNvSpPr/>
          <p:nvPr/>
        </p:nvSpPr>
        <p:spPr>
          <a:xfrm>
            <a:off x="7141796" y="3771246"/>
            <a:ext cx="399931" cy="499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2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318278" y="3679507"/>
            <a:ext cx="3332917" cy="4164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Коммуникация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332745" y="4473381"/>
            <a:ext cx="5738693" cy="5934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Я научился открыто и спокойно объяснять людям мои возможности и реальные потребности, разрушая стереотипы.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451609" y="5756371"/>
            <a:ext cx="3332917" cy="4164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Принятие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31148" y="6442436"/>
            <a:ext cx="5738693" cy="5934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Важный момент: я осознал, что инвалидность — часть меня, но она не является всей моей сущностью и личностью.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26025" y="7046837"/>
            <a:ext cx="13054013" cy="2967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400" i="1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«Я — это не мой диагноз. Я — это мои мечты, </a:t>
            </a:r>
            <a:endParaRPr lang="ru-RU" sz="2400" i="1" dirty="0">
              <a:solidFill>
                <a:srgbClr val="6E6666"/>
              </a:solidFill>
              <a:latin typeface="Times New Roman" panose="02020603050405020304" pitchFamily="18" charset="0"/>
              <a:ea typeface="Poppi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2300"/>
              </a:lnSpc>
              <a:buNone/>
            </a:pPr>
            <a:r>
              <a:rPr lang="en-US" sz="2400" i="1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усилия и победы.»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60559" y="6978253"/>
            <a:ext cx="22860" cy="713899"/>
          </a:xfrm>
          <a:prstGeom prst="rect">
            <a:avLst/>
          </a:prstGeom>
          <a:solidFill>
            <a:srgbClr val="C7A2AC"/>
          </a:solidFill>
        </p:spPr>
      </p:sp>
      <p:sp>
        <p:nvSpPr>
          <p:cNvPr id="22" name="Прямоугольник 21"/>
          <p:cNvSpPr/>
          <p:nvPr/>
        </p:nvSpPr>
        <p:spPr>
          <a:xfrm>
            <a:off x="12702209" y="7374835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355966" y="7953117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4">
            <a:extLst>
              <a:ext uri="{FF2B5EF4-FFF2-40B4-BE49-F238E27FC236}">
                <a16:creationId xmlns:a16="http://schemas.microsoft.com/office/drawing/2014/main" id="{92B5EB0F-FADD-49C2-B350-D561264A2F6A}"/>
              </a:ext>
            </a:extLst>
          </p:cNvPr>
          <p:cNvSpPr/>
          <p:nvPr/>
        </p:nvSpPr>
        <p:spPr>
          <a:xfrm>
            <a:off x="7132002" y="1628100"/>
            <a:ext cx="417314" cy="417314"/>
          </a:xfrm>
          <a:prstGeom prst="roundRect">
            <a:avLst>
              <a:gd name="adj" fmla="val 66672"/>
            </a:avLst>
          </a:prstGeom>
          <a:solidFill>
            <a:srgbClr val="ECDFE3"/>
          </a:solidFill>
        </p:spPr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1FCE4A7E-0D5C-49D2-BD95-784853D0038F}"/>
              </a:ext>
            </a:extLst>
          </p:cNvPr>
          <p:cNvSpPr/>
          <p:nvPr/>
        </p:nvSpPr>
        <p:spPr>
          <a:xfrm>
            <a:off x="7126664" y="1675726"/>
            <a:ext cx="399931" cy="499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1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67639466-F477-4726-A542-503777148A15}"/>
              </a:ext>
            </a:extLst>
          </p:cNvPr>
          <p:cNvSpPr/>
          <p:nvPr/>
        </p:nvSpPr>
        <p:spPr>
          <a:xfrm>
            <a:off x="7549316" y="5941752"/>
            <a:ext cx="556379" cy="22860"/>
          </a:xfrm>
          <a:prstGeom prst="roundRect">
            <a:avLst>
              <a:gd name="adj" fmla="val 1217116"/>
            </a:avLst>
          </a:prstGeom>
          <a:solidFill>
            <a:srgbClr val="D2C5C9"/>
          </a:solidFill>
        </p:spPr>
      </p:sp>
      <p:sp>
        <p:nvSpPr>
          <p:cNvPr id="27" name="Shape 14">
            <a:extLst>
              <a:ext uri="{FF2B5EF4-FFF2-40B4-BE49-F238E27FC236}">
                <a16:creationId xmlns:a16="http://schemas.microsoft.com/office/drawing/2014/main" id="{990FAE65-D8C6-4A93-8F6E-8FB4CBEE1D81}"/>
              </a:ext>
            </a:extLst>
          </p:cNvPr>
          <p:cNvSpPr/>
          <p:nvPr/>
        </p:nvSpPr>
        <p:spPr>
          <a:xfrm>
            <a:off x="7144375" y="5746729"/>
            <a:ext cx="417314" cy="417314"/>
          </a:xfrm>
          <a:prstGeom prst="roundRect">
            <a:avLst>
              <a:gd name="adj" fmla="val 66672"/>
            </a:avLst>
          </a:prstGeom>
          <a:solidFill>
            <a:srgbClr val="ECDFE3"/>
          </a:solidFill>
        </p:spPr>
      </p:sp>
      <p:sp>
        <p:nvSpPr>
          <p:cNvPr id="28" name="Text 15">
            <a:extLst>
              <a:ext uri="{FF2B5EF4-FFF2-40B4-BE49-F238E27FC236}">
                <a16:creationId xmlns:a16="http://schemas.microsoft.com/office/drawing/2014/main" id="{2AF5A3FA-CC4F-4689-A777-EC7238AA2007}"/>
              </a:ext>
            </a:extLst>
          </p:cNvPr>
          <p:cNvSpPr/>
          <p:nvPr/>
        </p:nvSpPr>
        <p:spPr>
          <a:xfrm>
            <a:off x="7126664" y="5784333"/>
            <a:ext cx="399931" cy="499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3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2937" y="732310"/>
            <a:ext cx="8775025" cy="833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6550"/>
              </a:lnSpc>
              <a:buNone/>
            </a:pPr>
            <a:r>
              <a:rPr lang="en-US" sz="52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Мои достижения и победы</a:t>
            </a:r>
            <a:endParaRPr lang="en-US" sz="52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8652" y="1882572"/>
            <a:ext cx="13332143" cy="8939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8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Я активно участвую в жизни и не позволяю парезу ограничивать свои увлечения.</a:t>
            </a:r>
            <a:endParaRPr lang="ru-RU" sz="2800" dirty="0">
              <a:solidFill>
                <a:srgbClr val="6E6666"/>
              </a:solidFill>
              <a:latin typeface="Times New Roman" panose="02020603050405020304" pitchFamily="18" charset="0"/>
              <a:ea typeface="Poppins" pitchFamily="34" charset="-122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28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Мои победы доказывают, что упорство дает плоды: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9129" y="2916912"/>
            <a:ext cx="741878" cy="1278493"/>
          </a:xfrm>
          <a:prstGeom prst="roundRect">
            <a:avLst>
              <a:gd name="adj" fmla="val 360037"/>
            </a:avLst>
          </a:prstGeom>
          <a:solidFill>
            <a:srgbClr val="824E5C"/>
          </a:solidFill>
        </p:spPr>
      </p:sp>
      <p:sp>
        <p:nvSpPr>
          <p:cNvPr id="6" name="Text 4"/>
          <p:cNvSpPr/>
          <p:nvPr/>
        </p:nvSpPr>
        <p:spPr>
          <a:xfrm>
            <a:off x="880943" y="3404778"/>
            <a:ext cx="278130" cy="3477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FFFFFF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1</a:t>
            </a:r>
            <a:endParaRPr lang="en-US" sz="2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576388" y="2995025"/>
            <a:ext cx="6265426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Успех в специальных конкурсах</a:t>
            </a: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575911" y="3576641"/>
            <a:ext cx="12404884" cy="2967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Призовые места в творческих и образовательных конкурсах для детей</a:t>
            </a:r>
            <a:endParaRPr lang="ru-RU" sz="2400" dirty="0">
              <a:solidFill>
                <a:srgbClr val="6E6666"/>
              </a:solidFill>
              <a:latin typeface="Times New Roman" panose="02020603050405020304" pitchFamily="18" charset="0"/>
              <a:ea typeface="Poppins" pitchFamily="34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с инвалидностью, где я мог соревноваться на равных.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9129" y="4380786"/>
            <a:ext cx="741878" cy="1278493"/>
          </a:xfrm>
          <a:prstGeom prst="roundRect">
            <a:avLst>
              <a:gd name="adj" fmla="val 360037"/>
            </a:avLst>
          </a:prstGeom>
          <a:solidFill>
            <a:srgbClr val="A06273"/>
          </a:solidFill>
        </p:spPr>
      </p:sp>
      <p:sp>
        <p:nvSpPr>
          <p:cNvPr id="10" name="Text 8"/>
          <p:cNvSpPr/>
          <p:nvPr/>
        </p:nvSpPr>
        <p:spPr>
          <a:xfrm>
            <a:off x="880943" y="4856748"/>
            <a:ext cx="278130" cy="3477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FFFFFF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2</a:t>
            </a:r>
            <a:endParaRPr lang="en-US" sz="2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576388" y="4507470"/>
            <a:ext cx="4023836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ru-RU" sz="31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Р</a:t>
            </a:r>
            <a:r>
              <a:rPr lang="en-US" sz="31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азвитие увлечений</a:t>
            </a: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75911" y="5010748"/>
            <a:ext cx="12404884" cy="2967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Успехи в адаптивном спорте и творчестве,</a:t>
            </a:r>
            <a:endParaRPr lang="ru-RU" sz="2400" dirty="0">
              <a:solidFill>
                <a:srgbClr val="6E6666"/>
              </a:solidFill>
              <a:latin typeface="Times New Roman" panose="02020603050405020304" pitchFamily="18" charset="0"/>
              <a:ea typeface="Poppins" pitchFamily="34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которые развивают мелкую моторику и концентрацию внимания.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9129" y="5799638"/>
            <a:ext cx="741878" cy="1575197"/>
          </a:xfrm>
          <a:prstGeom prst="roundRect">
            <a:avLst>
              <a:gd name="adj" fmla="val 360037"/>
            </a:avLst>
          </a:prstGeom>
          <a:solidFill>
            <a:srgbClr val="B3828E"/>
          </a:solidFill>
        </p:spPr>
      </p:sp>
      <p:sp>
        <p:nvSpPr>
          <p:cNvPr id="14" name="Text 12"/>
          <p:cNvSpPr/>
          <p:nvPr/>
        </p:nvSpPr>
        <p:spPr>
          <a:xfrm>
            <a:off x="880943" y="6471412"/>
            <a:ext cx="278130" cy="3477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b="1" dirty="0">
                <a:solidFill>
                  <a:schemeClr val="bg1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3</a:t>
            </a:r>
            <a:endParaRPr lang="en-US" sz="21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75911" y="5894785"/>
            <a:ext cx="3999548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Личный проект</a:t>
            </a: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575911" y="6426605"/>
            <a:ext cx="12404884" cy="5934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Я создал и внедрил проект, который помогает мне лучше справляться с повседневными задачами и повышает мою самостоятельность.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702209" y="7374835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355966" y="7921823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3A179F3C-A09B-4ACD-87C7-E1AF4651E398}"/>
              </a:ext>
            </a:extLst>
          </p:cNvPr>
          <p:cNvGrpSpPr/>
          <p:nvPr/>
        </p:nvGrpSpPr>
        <p:grpSpPr>
          <a:xfrm>
            <a:off x="4335640" y="1460222"/>
            <a:ext cx="5807909" cy="5138043"/>
            <a:chOff x="4961573" y="2070378"/>
            <a:chExt cx="4707136" cy="4707136"/>
          </a:xfrm>
        </p:grpSpPr>
        <p:pic>
          <p:nvPicPr>
            <p:cNvPr id="6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1573" y="2070378"/>
              <a:ext cx="4707136" cy="4707136"/>
            </a:xfrm>
            <a:prstGeom prst="rect">
              <a:avLst/>
            </a:prstGeom>
          </p:spPr>
        </p:pic>
        <p:pic>
          <p:nvPicPr>
            <p:cNvPr id="9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1573" y="2070378"/>
              <a:ext cx="4707136" cy="4707136"/>
            </a:xfrm>
            <a:prstGeom prst="rect">
              <a:avLst/>
            </a:prstGeom>
          </p:spPr>
        </p:pic>
        <p:pic>
          <p:nvPicPr>
            <p:cNvPr id="12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61573" y="2070378"/>
              <a:ext cx="4707136" cy="4707136"/>
            </a:xfrm>
            <a:prstGeom prst="rect">
              <a:avLst/>
            </a:prstGeom>
          </p:spPr>
        </p:pic>
        <p:pic>
          <p:nvPicPr>
            <p:cNvPr id="15" name="Image 3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61573" y="2070378"/>
              <a:ext cx="4707136" cy="4707136"/>
            </a:xfrm>
            <a:prstGeom prst="rect">
              <a:avLst/>
            </a:prstGeom>
          </p:spPr>
        </p:pic>
      </p:grpSp>
      <p:sp>
        <p:nvSpPr>
          <p:cNvPr id="3" name="Text 1"/>
          <p:cNvSpPr/>
          <p:nvPr/>
        </p:nvSpPr>
        <p:spPr>
          <a:xfrm>
            <a:off x="576620" y="640199"/>
            <a:ext cx="13325951" cy="75807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950"/>
              </a:lnSpc>
              <a:buNone/>
            </a:pPr>
            <a:r>
              <a:rPr lang="en-US" sz="475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Поддержка и вечный источник вдохновения</a:t>
            </a:r>
            <a:endParaRPr lang="en-US" sz="475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23215" y="2625190"/>
            <a:ext cx="4370903" cy="5398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Специалисты и учителя, которые направляли и верили в мой потенциал.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903762" y="2754174"/>
            <a:ext cx="3032522" cy="378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24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Друзья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741177" y="2593321"/>
            <a:ext cx="4566008" cy="713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Мои друзья, которые видят во мне человека, а не диагноз, и поддерживают мои начинания.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7956926" y="4842689"/>
            <a:ext cx="3032522" cy="378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4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Семья</a:t>
            </a:r>
            <a:endParaRPr lang="en-US" sz="2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838669" y="4842689"/>
            <a:ext cx="4371023" cy="5398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Родители — моя главная опора, дающие безусловную любовь и мотивацию.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5388830" y="4652974"/>
            <a:ext cx="1417379" cy="9334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24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Истории</a:t>
            </a:r>
            <a:endParaRPr lang="ru-RU" sz="2400" b="1" dirty="0">
              <a:solidFill>
                <a:srgbClr val="6E6666"/>
              </a:solidFill>
              <a:latin typeface="Times New Roman" panose="02020603050405020304" pitchFamily="18" charset="0"/>
              <a:ea typeface="Baskervville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2950"/>
              </a:lnSpc>
              <a:buNone/>
            </a:pPr>
            <a:r>
              <a:rPr lang="en-US" sz="24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 успеха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172004" y="4492348"/>
            <a:ext cx="4370903" cy="8097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Примеры других людей с инвалидностью, которые добились невероятных высот, вдохновляют меня ежедневно.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0"/>
          <p:cNvSpPr/>
          <p:nvPr/>
        </p:nvSpPr>
        <p:spPr>
          <a:xfrm>
            <a:off x="843796" y="7157085"/>
            <a:ext cx="13195935" cy="2699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400" i="1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«Если есть желание — нет ничего невозможного. Мотивация рождается из поддержки и веры в себя.»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1"/>
          <p:cNvSpPr/>
          <p:nvPr/>
        </p:nvSpPr>
        <p:spPr>
          <a:xfrm>
            <a:off x="590669" y="6967299"/>
            <a:ext cx="22860" cy="649486"/>
          </a:xfrm>
          <a:prstGeom prst="rect">
            <a:avLst/>
          </a:prstGeom>
          <a:solidFill>
            <a:srgbClr val="C7A2AC"/>
          </a:solidFill>
        </p:spPr>
      </p:sp>
      <p:sp>
        <p:nvSpPr>
          <p:cNvPr id="18" name="Прямоугольник 17"/>
          <p:cNvSpPr/>
          <p:nvPr/>
        </p:nvSpPr>
        <p:spPr>
          <a:xfrm>
            <a:off x="12702209" y="7374835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355966" y="7921823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029199" y="2730906"/>
            <a:ext cx="1777009" cy="378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950"/>
              </a:lnSpc>
              <a:buNone/>
            </a:pPr>
            <a:r>
              <a:rPr lang="en-US" sz="24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Наставники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E90C702-9C3A-49E8-AFD9-72B1BD28631C}"/>
              </a:ext>
            </a:extLst>
          </p:cNvPr>
          <p:cNvSpPr/>
          <p:nvPr/>
        </p:nvSpPr>
        <p:spPr>
          <a:xfrm>
            <a:off x="12702209" y="7355849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1"/>
          <p:cNvSpPr/>
          <p:nvPr/>
        </p:nvSpPr>
        <p:spPr>
          <a:xfrm>
            <a:off x="649129" y="1217911"/>
            <a:ext cx="7636907" cy="833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6550"/>
              </a:lnSpc>
              <a:buNone/>
            </a:pPr>
            <a:r>
              <a:rPr lang="en-US" sz="52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Мои планы на будущее</a:t>
            </a:r>
            <a:endParaRPr lang="en-US" sz="52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9129" y="2686050"/>
            <a:ext cx="417314" cy="417314"/>
          </a:xfrm>
          <a:prstGeom prst="roundRect">
            <a:avLst>
              <a:gd name="adj" fmla="val 66672"/>
            </a:avLst>
          </a:prstGeom>
          <a:solidFill>
            <a:srgbClr val="ECDFE3"/>
          </a:solidFill>
        </p:spPr>
      </p:sp>
      <p:sp>
        <p:nvSpPr>
          <p:cNvPr id="6" name="Text 3"/>
          <p:cNvSpPr/>
          <p:nvPr/>
        </p:nvSpPr>
        <p:spPr>
          <a:xfrm>
            <a:off x="683378" y="2716729"/>
            <a:ext cx="399931" cy="499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1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251823" y="2713971"/>
            <a:ext cx="4651891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Непрерывное развитие</a:t>
            </a: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51823" y="3269576"/>
            <a:ext cx="7243048" cy="5934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Продолжать учиться и развивать свои таланты, осваивая новые навыки и технологии, несмотря на физические трудности.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49129" y="4296132"/>
            <a:ext cx="417314" cy="417314"/>
          </a:xfrm>
          <a:prstGeom prst="roundRect">
            <a:avLst>
              <a:gd name="adj" fmla="val 66672"/>
            </a:avLst>
          </a:prstGeom>
          <a:solidFill>
            <a:srgbClr val="ECDFE3"/>
          </a:solidFill>
        </p:spPr>
      </p:sp>
      <p:sp>
        <p:nvSpPr>
          <p:cNvPr id="10" name="Text 7"/>
          <p:cNvSpPr/>
          <p:nvPr/>
        </p:nvSpPr>
        <p:spPr>
          <a:xfrm>
            <a:off x="683377" y="4305538"/>
            <a:ext cx="399931" cy="499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2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251823" y="4291945"/>
            <a:ext cx="3999548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Наставничество</a:t>
            </a: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251823" y="4805481"/>
            <a:ext cx="7243048" cy="5934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Помогать другим детям с инвалидностью, используя собственный опыт, чтобы они поверили в себя и свои безграничные возможности.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49129" y="5906214"/>
            <a:ext cx="417314" cy="417314"/>
          </a:xfrm>
          <a:prstGeom prst="roundRect">
            <a:avLst>
              <a:gd name="adj" fmla="val 66672"/>
            </a:avLst>
          </a:prstGeom>
          <a:solidFill>
            <a:srgbClr val="ECDFE3"/>
          </a:solidFill>
        </p:spPr>
      </p:sp>
      <p:sp>
        <p:nvSpPr>
          <p:cNvPr id="14" name="Text 11"/>
          <p:cNvSpPr/>
          <p:nvPr/>
        </p:nvSpPr>
        <p:spPr>
          <a:xfrm>
            <a:off x="666512" y="5924650"/>
            <a:ext cx="399931" cy="499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3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251823" y="5852854"/>
            <a:ext cx="4924425" cy="499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Вдохновляющий пример</a:t>
            </a:r>
            <a:endParaRPr lang="en-US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251823" y="6464416"/>
            <a:ext cx="7243048" cy="5934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Стать позитивным примером для тех, кто сталкивается с похожими вызовами, показывая, как можно жить полной жизнью.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6" descr="Picture background">
            <a:extLst>
              <a:ext uri="{FF2B5EF4-FFF2-40B4-BE49-F238E27FC236}">
                <a16:creationId xmlns:a16="http://schemas.microsoft.com/office/drawing/2014/main" id="{A3A45A0A-56EB-491A-9534-C30ABE9FB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099" y="477219"/>
            <a:ext cx="5253623" cy="7019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355966" y="7902837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03884" y="1582217"/>
            <a:ext cx="12144256" cy="11497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9050"/>
              </a:lnSpc>
              <a:buNone/>
            </a:pPr>
            <a:r>
              <a:rPr lang="en-US" sz="7200" dirty="0">
                <a:solidFill>
                  <a:srgbClr val="78787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Что я хочу сказать другим?</a:t>
            </a:r>
            <a:endParaRPr lang="en-US" sz="72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3884" y="4080642"/>
            <a:ext cx="4320421" cy="2316480"/>
          </a:xfrm>
          <a:prstGeom prst="roundRect">
            <a:avLst>
              <a:gd name="adj" fmla="val 12011"/>
            </a:avLst>
          </a:prstGeom>
          <a:solidFill>
            <a:srgbClr val="FFFFFF"/>
          </a:solidFill>
          <a:ln w="22860">
            <a:solidFill>
              <a:srgbClr val="D2C5C9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84" y="3929420"/>
            <a:ext cx="222528" cy="22252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366" y="6200061"/>
            <a:ext cx="222528" cy="2225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0119" y="4254059"/>
            <a:ext cx="3627953" cy="4164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Примите особенность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950119" y="4698086"/>
            <a:ext cx="3718441" cy="11868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0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Инвалидность — это не приговор, а лишь одна из ваших особенностей. Её можно принять и использовать как источник уникальной силы и стойкости.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154931" y="4051251"/>
            <a:ext cx="4320421" cy="2316480"/>
          </a:xfrm>
          <a:prstGeom prst="roundRect">
            <a:avLst>
              <a:gd name="adj" fmla="val 12011"/>
            </a:avLst>
          </a:prstGeom>
          <a:solidFill>
            <a:srgbClr val="FFFFFF"/>
          </a:solidFill>
          <a:ln w="22860">
            <a:solidFill>
              <a:srgbClr val="D2C5C9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586" y="3929420"/>
            <a:ext cx="222528" cy="222528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168" y="6200061"/>
            <a:ext cx="222528" cy="22252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55920" y="4254059"/>
            <a:ext cx="3332917" cy="4164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Верьте в себя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5455920" y="4764435"/>
            <a:ext cx="3718441" cy="8901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4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Важно верить в свои силы и никогда не сдаваться. Не бойтесь просить помощи — это признак мудрости, а не слабости.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8"/>
          <p:cNvSpPr/>
          <p:nvPr/>
        </p:nvSpPr>
        <p:spPr>
          <a:xfrm>
            <a:off x="9660731" y="4017764"/>
            <a:ext cx="4320421" cy="2316480"/>
          </a:xfrm>
          <a:prstGeom prst="roundRect">
            <a:avLst>
              <a:gd name="adj" fmla="val 12011"/>
            </a:avLst>
          </a:prstGeom>
          <a:solidFill>
            <a:srgbClr val="FFFFFF"/>
          </a:solidFill>
          <a:ln w="22860">
            <a:solidFill>
              <a:srgbClr val="D2C5C9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387" y="3929420"/>
            <a:ext cx="222528" cy="222528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6969" y="6200061"/>
            <a:ext cx="222528" cy="22252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961721" y="4229100"/>
            <a:ext cx="3332917" cy="41648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6E6666"/>
                </a:solidFill>
                <a:latin typeface="Times New Roman" panose="02020603050405020304" pitchFamily="18" charset="0"/>
                <a:ea typeface="Baskervville" pitchFamily="34" charset="-122"/>
                <a:cs typeface="Times New Roman" panose="02020603050405020304" pitchFamily="18" charset="0"/>
              </a:rPr>
              <a:t>Начните с малого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0"/>
          <p:cNvSpPr/>
          <p:nvPr/>
        </p:nvSpPr>
        <p:spPr>
          <a:xfrm>
            <a:off x="9947863" y="4690903"/>
            <a:ext cx="3718441" cy="11868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300"/>
              </a:lnSpc>
              <a:buNone/>
            </a:pPr>
            <a:r>
              <a:rPr lang="en-US" sz="2000" dirty="0">
                <a:solidFill>
                  <a:srgbClr val="6E6666"/>
                </a:solidFill>
                <a:latin typeface="Times New Roman" panose="02020603050405020304" pitchFamily="18" charset="0"/>
                <a:ea typeface="Poppins" pitchFamily="34" charset="-122"/>
                <a:cs typeface="Times New Roman" panose="02020603050405020304" pitchFamily="18" charset="0"/>
              </a:rPr>
              <a:t>Каждый успех, даже самый большой, начинается с маленького шага и огромного, искреннего желания изменить свою жизнь к лучшему.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702209" y="7374835"/>
            <a:ext cx="1928191" cy="85476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355966" y="7921823"/>
            <a:ext cx="274434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ru-RU" alt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altLang="ru-RU" sz="1400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680</Words>
  <Application>Microsoft Office PowerPoint</Application>
  <PresentationFormat>Произвольный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KL2-3</dc:creator>
  <cp:lastModifiedBy>Admin</cp:lastModifiedBy>
  <cp:revision>28</cp:revision>
  <dcterms:created xsi:type="dcterms:W3CDTF">2025-10-27T08:33:00Z</dcterms:created>
  <dcterms:modified xsi:type="dcterms:W3CDTF">2025-10-30T06:23:25Z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C4A074E3998A487880DB334744AA06ED_13</vt:lpwstr>
  </property>
  <property fmtid="{D5CDD505-2E9C-101B-9397-08002B2CF9AE}" pid="3" name="KSOProductBuildVer">
    <vt:lpwstr>1049-12.2.0.22549</vt:lpwstr>
  </property>
</Properties>
</file>